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4"/>
  </p:notesMasterIdLst>
  <p:sldIdLst>
    <p:sldId id="286" r:id="rId2"/>
    <p:sldId id="256" r:id="rId3"/>
    <p:sldId id="290" r:id="rId4"/>
    <p:sldId id="291" r:id="rId5"/>
    <p:sldId id="258" r:id="rId6"/>
    <p:sldId id="296" r:id="rId7"/>
    <p:sldId id="297" r:id="rId8"/>
    <p:sldId id="298" r:id="rId9"/>
    <p:sldId id="257"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59" r:id="rId24"/>
    <p:sldId id="284" r:id="rId25"/>
    <p:sldId id="260" r:id="rId26"/>
    <p:sldId id="292" r:id="rId27"/>
    <p:sldId id="293" r:id="rId28"/>
    <p:sldId id="285" r:id="rId29"/>
    <p:sldId id="287" r:id="rId30"/>
    <p:sldId id="283" r:id="rId31"/>
    <p:sldId id="278" r:id="rId32"/>
    <p:sldId id="277" r:id="rId33"/>
    <p:sldId id="279" r:id="rId34"/>
    <p:sldId id="281" r:id="rId35"/>
    <p:sldId id="282" r:id="rId36"/>
    <p:sldId id="280" r:id="rId37"/>
    <p:sldId id="262" r:id="rId38"/>
    <p:sldId id="294" r:id="rId39"/>
    <p:sldId id="295" r:id="rId40"/>
    <p:sldId id="288" r:id="rId41"/>
    <p:sldId id="289" r:id="rId42"/>
    <p:sldId id="261" r:id="rId43"/>
  </p:sldIdLst>
  <p:sldSz cx="12192000" cy="6858000"/>
  <p:notesSz cx="6858000" cy="9144000"/>
  <p:embeddedFontLst>
    <p:embeddedFont>
      <p:font typeface="JetBrains Mono Medium" panose="020B0604020202020204" charset="0"/>
      <p:regular r:id="rId45"/>
      <p:italic r:id="rId46"/>
    </p:embeddedFont>
    <p:embeddedFont>
      <p:font typeface="Calibri Light" panose="020F0302020204030204" pitchFamily="34" charset="0"/>
      <p:regular r:id="rId47"/>
      <p:italic r:id="rId48"/>
    </p:embeddedFont>
    <p:embeddedFont>
      <p:font typeface="Calibri" panose="020F0502020204030204" pitchFamily="34" charset="0"/>
      <p:regular r:id="rId49"/>
      <p:bold r:id="rId50"/>
      <p:italic r:id="rId51"/>
      <p:boldItalic r:id="rId52"/>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5116" autoAdjust="0"/>
  </p:normalViewPr>
  <p:slideViewPr>
    <p:cSldViewPr snapToGrid="0">
      <p:cViewPr varScale="1">
        <p:scale>
          <a:sx n="75" d="100"/>
          <a:sy n="75" d="100"/>
        </p:scale>
        <p:origin x="18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6F1B6-9B1D-4461-9A93-66E96D8816E4}" type="datetimeFigureOut">
              <a:rPr lang="ru-RU" smtClean="0"/>
              <a:t>23.05.2022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CEA6A-D5E1-4850-949F-F4B5186F00A3}" type="slidenum">
              <a:rPr lang="ru-RU" smtClean="0"/>
              <a:t>‹#›</a:t>
            </a:fld>
            <a:endParaRPr lang="ru-RU"/>
          </a:p>
        </p:txBody>
      </p:sp>
    </p:spTree>
    <p:extLst>
      <p:ext uri="{BB962C8B-B14F-4D97-AF65-F5344CB8AC3E}">
        <p14:creationId xmlns:p14="http://schemas.microsoft.com/office/powerpoint/2010/main" val="935238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u.wikipedia.org/wiki/%D0%A0%D1%83%D1%81%D0%91%D0%98%D0%A2%D0%B5%D1%85"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1</a:t>
            </a:fld>
            <a:endParaRPr lang="ru-RU"/>
          </a:p>
        </p:txBody>
      </p:sp>
    </p:spTree>
    <p:extLst>
      <p:ext uri="{BB962C8B-B14F-4D97-AF65-F5344CB8AC3E}">
        <p14:creationId xmlns:p14="http://schemas.microsoft.com/office/powerpoint/2010/main" val="2712808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Одной из интересной особенностью </a:t>
            </a:r>
            <a:r>
              <a:rPr lang="en-US" dirty="0"/>
              <a:t>Astra Linux</a:t>
            </a:r>
            <a:r>
              <a:rPr lang="ru-RU" dirty="0"/>
              <a:t> является то, что при установке на выбор пользователю предлагается несколько вариантов ядер. На мой взгляд необычное решение, т.к. при установке системы тебе часто хочется получить последние обновления и самую свежую ОС, соответственно с самым свежим ядром. Но справедливости ради, </a:t>
            </a:r>
            <a:r>
              <a:rPr lang="en-US" dirty="0"/>
              <a:t>Astra Linux </a:t>
            </a:r>
            <a:r>
              <a:rPr lang="ru-RU" dirty="0"/>
              <a:t>по умолчанию предлагает поставить именное такое ядро</a:t>
            </a:r>
            <a:r>
              <a:rPr lang="en-US" dirty="0"/>
              <a:t> linux-5.10-generic.</a:t>
            </a:r>
          </a:p>
          <a:p>
            <a:endParaRPr lang="en-US" dirty="0"/>
          </a:p>
          <a:p>
            <a:r>
              <a:rPr lang="ru-RU" dirty="0"/>
              <a:t>Расскажем различия между выбор ядрами</a:t>
            </a:r>
            <a:r>
              <a:rPr lang="en-US" dirty="0"/>
              <a:t>:</a:t>
            </a:r>
          </a:p>
          <a:p>
            <a:pPr marL="228600" indent="-228600">
              <a:buAutoNum type="arabicPeriod"/>
            </a:pPr>
            <a:r>
              <a:rPr lang="ru-RU" dirty="0"/>
              <a:t>Нумерация, 4.15</a:t>
            </a:r>
            <a:r>
              <a:rPr lang="en-US" dirty="0"/>
              <a:t>, 5.10, 5.4 </a:t>
            </a:r>
            <a:r>
              <a:rPr lang="ru-RU" dirty="0"/>
              <a:t>– говорит о нумерации ядер в процессе их выпуска. Чем выше номер, тем новее и свежее ядро.</a:t>
            </a:r>
          </a:p>
          <a:p>
            <a:pPr marL="228600" indent="-228600">
              <a:buAutoNum type="arabicPeriod"/>
            </a:pPr>
            <a:r>
              <a:rPr lang="ru-RU" dirty="0"/>
              <a:t>Отличия версии</a:t>
            </a:r>
            <a:r>
              <a:rPr lang="en-US" dirty="0"/>
              <a:t> hardened </a:t>
            </a:r>
            <a:r>
              <a:rPr lang="ru-RU" dirty="0"/>
              <a:t>от </a:t>
            </a:r>
            <a:r>
              <a:rPr lang="en-US" dirty="0"/>
              <a:t>generic</a:t>
            </a:r>
            <a:r>
              <a:rPr lang="ru-RU" dirty="0"/>
              <a:t>, заключается в том, что </a:t>
            </a:r>
            <a:r>
              <a:rPr lang="en-US" dirty="0"/>
              <a:t>hardened </a:t>
            </a:r>
            <a:r>
              <a:rPr lang="ru-RU" dirty="0"/>
              <a:t>ядра </a:t>
            </a:r>
            <a:r>
              <a:rPr lang="ru-RU" dirty="0" err="1"/>
              <a:t>ориентированны</a:t>
            </a:r>
            <a:r>
              <a:rPr lang="ru-RU" dirty="0"/>
              <a:t> на безопасность ядра с определенным набором патчей, защищающих от эксплойтов ядра и пространства пользователя. Содержит больше защитных особенностей, чем </a:t>
            </a:r>
            <a:r>
              <a:rPr lang="en-US" dirty="0" err="1"/>
              <a:t>linux</a:t>
            </a:r>
            <a:r>
              <a:rPr lang="en-US" dirty="0"/>
              <a:t>.</a:t>
            </a:r>
          </a:p>
          <a:p>
            <a:pPr marL="228600" indent="-228600">
              <a:buAutoNum type="arabicPeriod"/>
            </a:pPr>
            <a:endParaRPr lang="en-US" dirty="0"/>
          </a:p>
          <a:p>
            <a:pPr marL="0" indent="0">
              <a:buNone/>
            </a:pPr>
            <a:r>
              <a:rPr lang="ru-RU" dirty="0"/>
              <a:t>Стоит также учитывать, что все эти ядра </a:t>
            </a:r>
            <a:r>
              <a:rPr lang="ru-RU" dirty="0" err="1"/>
              <a:t>модифицированны</a:t>
            </a:r>
            <a:r>
              <a:rPr lang="ru-RU" dirty="0"/>
              <a:t> и написаны специально под Астру, если у вас есть время и желание, то это ядро можно </a:t>
            </a:r>
            <a:r>
              <a:rPr lang="ru-RU" dirty="0" err="1"/>
              <a:t>пореверсить</a:t>
            </a:r>
            <a:r>
              <a:rPr lang="ru-RU" dirty="0"/>
              <a:t> и разобраться в том, как оно устроено. Отмечу, что данную процедуру можно проводить только в образовательных целях, т.к. это проприетарное ядро и незаконная обратная разработка уголовно наказуема.</a:t>
            </a:r>
          </a:p>
        </p:txBody>
      </p:sp>
      <p:sp>
        <p:nvSpPr>
          <p:cNvPr id="4" name="Номер слайда 3"/>
          <p:cNvSpPr>
            <a:spLocks noGrp="1"/>
          </p:cNvSpPr>
          <p:nvPr>
            <p:ph type="sldNum" sz="quarter" idx="5"/>
          </p:nvPr>
        </p:nvSpPr>
        <p:spPr/>
        <p:txBody>
          <a:bodyPr/>
          <a:lstStyle/>
          <a:p>
            <a:fld id="{EE5CEA6A-D5E1-4850-949F-F4B5186F00A3}" type="slidenum">
              <a:rPr lang="ru-RU" smtClean="0"/>
              <a:t>12</a:t>
            </a:fld>
            <a:endParaRPr lang="ru-RU"/>
          </a:p>
        </p:txBody>
      </p:sp>
    </p:spTree>
    <p:extLst>
      <p:ext uri="{BB962C8B-B14F-4D97-AF65-F5344CB8AC3E}">
        <p14:creationId xmlns:p14="http://schemas.microsoft.com/office/powerpoint/2010/main" val="279557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Astra Linux</a:t>
            </a:r>
            <a:r>
              <a:rPr lang="ru-RU" dirty="0"/>
              <a:t> отличается от других дистрибутивов тем, что предлагает при установке сразу выбрать защитные механизмы для системы. Рассмотрим каждый из них подробнее</a:t>
            </a:r>
            <a:r>
              <a:rPr lang="en-US" dirty="0"/>
              <a:t>:</a:t>
            </a:r>
          </a:p>
          <a:p>
            <a:pPr marL="171450" indent="-171450">
              <a:buFont typeface="Arial" panose="020B0604020202020204" pitchFamily="34" charset="0"/>
              <a:buChar char="•"/>
            </a:pPr>
            <a:r>
              <a:rPr lang="ru-RU" dirty="0"/>
              <a:t>Включить блокировку консоли.</a:t>
            </a:r>
            <a:endParaRPr lang="en-US" dirty="0"/>
          </a:p>
          <a:p>
            <a:pPr marL="628650" lvl="1" indent="-171450">
              <a:buFont typeface="Arial" panose="020B0604020202020204" pitchFamily="34" charset="0"/>
              <a:buChar char="•"/>
            </a:pPr>
            <a:r>
              <a:rPr lang="ru-RU" dirty="0"/>
              <a:t>Опция отключает запуск терминала </a:t>
            </a:r>
            <a:r>
              <a:rPr lang="en-US" dirty="0"/>
              <a:t>Fly</a:t>
            </a:r>
            <a:r>
              <a:rPr lang="ru-RU" dirty="0"/>
              <a:t>, который предустановлен по умолчанию. Опция может быть полезна при установке на машины, которые будут использоваться простыми пользователями для исключения возможных вредоносных действий. Например, злоумышленник может попросить жертву открыть консоль и ввести туда несколько команд, смысл которых обычный пользователь не понимает, что может привести к утечке данных организации</a:t>
            </a:r>
            <a:r>
              <a:rPr lang="en-US" dirty="0"/>
              <a:t>.</a:t>
            </a:r>
          </a:p>
          <a:p>
            <a:pPr marL="171450" lvl="0" indent="-171450">
              <a:buFont typeface="Arial" panose="020B0604020202020204" pitchFamily="34" charset="0"/>
              <a:buChar char="•"/>
            </a:pPr>
            <a:r>
              <a:rPr lang="ru-RU" dirty="0"/>
              <a:t>Включить блокировку интерпретаторов</a:t>
            </a:r>
          </a:p>
          <a:p>
            <a:pPr marL="628650" lvl="1" indent="-171450">
              <a:buFont typeface="Arial" panose="020B0604020202020204" pitchFamily="34" charset="0"/>
              <a:buChar char="•"/>
            </a:pPr>
            <a:r>
              <a:rPr lang="ru-RU" dirty="0"/>
              <a:t>Опция отключает различные интерпретаторы, например </a:t>
            </a:r>
            <a:r>
              <a:rPr lang="en-US" dirty="0" err="1"/>
              <a:t>perl</a:t>
            </a:r>
            <a:r>
              <a:rPr lang="en-US" dirty="0"/>
              <a:t>, python </a:t>
            </a:r>
            <a:r>
              <a:rPr lang="ru-RU" dirty="0"/>
              <a:t>и другие.</a:t>
            </a:r>
          </a:p>
          <a:p>
            <a:pPr marL="171450" lvl="0" indent="-171450">
              <a:buFont typeface="Arial" panose="020B0604020202020204" pitchFamily="34" charset="0"/>
              <a:buChar char="•"/>
            </a:pPr>
            <a:r>
              <a:rPr lang="ru-RU" dirty="0"/>
              <a:t>Включить межсетевой экран</a:t>
            </a:r>
            <a:r>
              <a:rPr lang="en-US" dirty="0"/>
              <a:t> </a:t>
            </a:r>
            <a:r>
              <a:rPr lang="en-US" dirty="0" err="1"/>
              <a:t>ufw</a:t>
            </a:r>
            <a:endParaRPr lang="en-US" dirty="0"/>
          </a:p>
          <a:p>
            <a:pPr marL="628650" lvl="1" indent="-171450">
              <a:buFont typeface="Arial" panose="020B0604020202020204" pitchFamily="34" charset="0"/>
              <a:buChar char="•"/>
            </a:pPr>
            <a:r>
              <a:rPr lang="ru-RU" dirty="0"/>
              <a:t>Встроенный </a:t>
            </a:r>
            <a:r>
              <a:rPr lang="ru-RU" dirty="0" err="1"/>
              <a:t>фаерволл</a:t>
            </a:r>
            <a:r>
              <a:rPr lang="ru-RU" dirty="0"/>
              <a:t> в </a:t>
            </a:r>
            <a:r>
              <a:rPr lang="en-US" dirty="0"/>
              <a:t>Linux</a:t>
            </a:r>
            <a:r>
              <a:rPr lang="ru-RU" dirty="0"/>
              <a:t>, который позволяет управлять сетью.</a:t>
            </a:r>
          </a:p>
          <a:p>
            <a:pPr marL="171450" lvl="0" indent="-171450">
              <a:buFont typeface="Arial" panose="020B0604020202020204" pitchFamily="34" charset="0"/>
              <a:buChar char="•"/>
            </a:pPr>
            <a:r>
              <a:rPr lang="ru-RU" dirty="0"/>
              <a:t>Включить системные ограничения </a:t>
            </a:r>
            <a:r>
              <a:rPr lang="en-US" dirty="0" err="1"/>
              <a:t>ulimits</a:t>
            </a:r>
            <a:endParaRPr lang="en-US" dirty="0"/>
          </a:p>
          <a:p>
            <a:pPr marL="628650" lvl="1" indent="-171450">
              <a:buFont typeface="Arial" panose="020B0604020202020204" pitchFamily="34" charset="0"/>
              <a:buChar char="•"/>
            </a:pPr>
            <a:r>
              <a:rPr lang="ru-RU" dirty="0"/>
              <a:t>Опция позволяет более тонко настроить систему, например ограничить количество </a:t>
            </a:r>
            <a:r>
              <a:rPr lang="ru-RU" dirty="0" err="1"/>
              <a:t>одновремнных</a:t>
            </a:r>
            <a:r>
              <a:rPr lang="ru-RU" dirty="0"/>
              <a:t> открытых файловых дескрипторов в ОС.</a:t>
            </a:r>
          </a:p>
          <a:p>
            <a:pPr marL="171450" lvl="0" indent="-171450">
              <a:buFont typeface="Arial" panose="020B0604020202020204" pitchFamily="34" charset="0"/>
              <a:buChar char="•"/>
            </a:pPr>
            <a:r>
              <a:rPr lang="ru-RU" dirty="0"/>
              <a:t>Отключить возможность трассировки </a:t>
            </a:r>
            <a:r>
              <a:rPr lang="en-US" dirty="0" err="1"/>
              <a:t>ptrace</a:t>
            </a:r>
            <a:endParaRPr lang="en-US" dirty="0"/>
          </a:p>
          <a:p>
            <a:pPr marL="628650" lvl="1" indent="-171450">
              <a:buFont typeface="Arial" panose="020B0604020202020204" pitchFamily="34" charset="0"/>
              <a:buChar char="•"/>
            </a:pPr>
            <a:r>
              <a:rPr lang="ru-RU" dirty="0"/>
              <a:t>Опция отключает возможность </a:t>
            </a:r>
            <a:r>
              <a:rPr lang="ru-RU" dirty="0" err="1"/>
              <a:t>дебага</a:t>
            </a:r>
            <a:r>
              <a:rPr lang="ru-RU" dirty="0"/>
              <a:t> программ в данной ОС. Почему так? В </a:t>
            </a:r>
            <a:r>
              <a:rPr lang="en-US" dirty="0"/>
              <a:t>Linux</a:t>
            </a:r>
            <a:r>
              <a:rPr lang="ru-RU" dirty="0"/>
              <a:t> механизм</a:t>
            </a:r>
            <a:r>
              <a:rPr lang="en-US" dirty="0"/>
              <a:t> </a:t>
            </a:r>
            <a:r>
              <a:rPr lang="en-US" dirty="0" err="1"/>
              <a:t>ptrace</a:t>
            </a:r>
            <a:r>
              <a:rPr lang="en-US" dirty="0"/>
              <a:t> </a:t>
            </a:r>
            <a:r>
              <a:rPr lang="ru-RU" dirty="0"/>
              <a:t>аналог </a:t>
            </a:r>
            <a:r>
              <a:rPr lang="en-US" dirty="0"/>
              <a:t>win API </a:t>
            </a:r>
            <a:r>
              <a:rPr lang="en-US" dirty="0" err="1"/>
              <a:t>CreateRemoteDebugger</a:t>
            </a:r>
            <a:r>
              <a:rPr lang="ru-RU" dirty="0"/>
              <a:t>, который позволяет подключиться к процессу и управлять его виртуальной памятью, ходом исполнения и т.д.</a:t>
            </a:r>
          </a:p>
          <a:p>
            <a:pPr marL="171450" lvl="0" indent="-171450">
              <a:buFont typeface="Arial" panose="020B0604020202020204" pitchFamily="34" charset="0"/>
              <a:buChar char="•"/>
            </a:pPr>
            <a:r>
              <a:rPr lang="ru-RU" dirty="0"/>
              <a:t>Запретить установку бита исполнения</a:t>
            </a:r>
          </a:p>
          <a:p>
            <a:pPr marL="628650" lvl="1" indent="-171450">
              <a:buFont typeface="Arial" panose="020B0604020202020204" pitchFamily="34" charset="0"/>
              <a:buChar char="•"/>
            </a:pPr>
            <a:r>
              <a:rPr lang="ru-RU" dirty="0"/>
              <a:t>Опция позволяет запретить помечать файлы, как исполняемые. Что это значит? Поскольку в ОС</a:t>
            </a:r>
            <a:r>
              <a:rPr lang="en-US" dirty="0"/>
              <a:t> Linux</a:t>
            </a:r>
            <a:r>
              <a:rPr lang="ru-RU" dirty="0"/>
              <a:t> отсутствует как таковое понятие расширение файла, то пользователь сам выбирает через какую программу ему открыть тот или иной файл. Например, </a:t>
            </a:r>
            <a:r>
              <a:rPr lang="en-US" dirty="0"/>
              <a:t>ELF</a:t>
            </a:r>
            <a:r>
              <a:rPr lang="ru-RU" dirty="0"/>
              <a:t> можно открыть в шестнадцатеричном редакторе, открыть в текстовом редакторе или даже в качестве картинки. И эта опция как раз и говорит о том, что пусть пользователь делает все что хочет, но исполнять данный </a:t>
            </a:r>
            <a:r>
              <a:rPr lang="en-US" dirty="0"/>
              <a:t>ELF </a:t>
            </a:r>
            <a:r>
              <a:rPr lang="ru-RU" dirty="0"/>
              <a:t>он не будет, поскольку непосредственно для исполнения файла необходимы эти права.</a:t>
            </a:r>
          </a:p>
          <a:p>
            <a:pPr marL="171450" lvl="0" indent="-171450">
              <a:buFont typeface="Arial" panose="020B0604020202020204" pitchFamily="34" charset="0"/>
              <a:buChar char="•"/>
            </a:pPr>
            <a:r>
              <a:rPr lang="ru-RU" dirty="0"/>
              <a:t>Использовать </a:t>
            </a:r>
            <a:r>
              <a:rPr lang="en-US" dirty="0" err="1"/>
              <a:t>sudo</a:t>
            </a:r>
            <a:r>
              <a:rPr lang="ru-RU" dirty="0"/>
              <a:t> с паролем</a:t>
            </a:r>
          </a:p>
          <a:p>
            <a:pPr marL="628650" lvl="1" indent="-171450">
              <a:buFont typeface="Arial" panose="020B0604020202020204" pitchFamily="34" charset="0"/>
              <a:buChar char="•"/>
            </a:pPr>
            <a:r>
              <a:rPr lang="ru-RU" dirty="0"/>
              <a:t>При запуске команды </a:t>
            </a:r>
            <a:r>
              <a:rPr lang="en-US" dirty="0" err="1"/>
              <a:t>sudo</a:t>
            </a:r>
            <a:r>
              <a:rPr lang="ru-RU" dirty="0"/>
              <a:t> для исполнения под</a:t>
            </a:r>
            <a:r>
              <a:rPr lang="en-US" dirty="0"/>
              <a:t> root </a:t>
            </a:r>
            <a:r>
              <a:rPr lang="ru-RU" dirty="0"/>
              <a:t>пользователем теперь будет спрашивать пароль пользователя.</a:t>
            </a:r>
          </a:p>
          <a:p>
            <a:pPr marL="0" lvl="0" indent="0">
              <a:buFont typeface="Arial" panose="020B0604020202020204" pitchFamily="34" charset="0"/>
              <a:buNone/>
            </a:pPr>
            <a:endParaRPr lang="ru-RU" dirty="0"/>
          </a:p>
          <a:p>
            <a:pPr marL="0" lvl="0" indent="0">
              <a:buFont typeface="Arial" panose="020B0604020202020204" pitchFamily="34" charset="0"/>
              <a:buNone/>
            </a:pPr>
            <a:r>
              <a:rPr lang="ru-RU" dirty="0"/>
              <a:t>Остальные опции интуитивно понятны и не требуют дополнительного разъяснения.</a:t>
            </a:r>
            <a:endParaRPr lang="en-US" dirty="0"/>
          </a:p>
        </p:txBody>
      </p:sp>
      <p:sp>
        <p:nvSpPr>
          <p:cNvPr id="4" name="Номер слайда 3"/>
          <p:cNvSpPr>
            <a:spLocks noGrp="1"/>
          </p:cNvSpPr>
          <p:nvPr>
            <p:ph type="sldNum" sz="quarter" idx="5"/>
          </p:nvPr>
        </p:nvSpPr>
        <p:spPr/>
        <p:txBody>
          <a:bodyPr/>
          <a:lstStyle/>
          <a:p>
            <a:fld id="{EE5CEA6A-D5E1-4850-949F-F4B5186F00A3}" type="slidenum">
              <a:rPr lang="ru-RU" smtClean="0"/>
              <a:t>13</a:t>
            </a:fld>
            <a:endParaRPr lang="ru-RU"/>
          </a:p>
        </p:txBody>
      </p:sp>
    </p:spTree>
    <p:extLst>
      <p:ext uri="{BB962C8B-B14F-4D97-AF65-F5344CB8AC3E}">
        <p14:creationId xmlns:p14="http://schemas.microsoft.com/office/powerpoint/2010/main" val="856522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видно на </a:t>
            </a:r>
            <a:r>
              <a:rPr lang="ru-RU" dirty="0" err="1"/>
              <a:t>скришоте</a:t>
            </a:r>
            <a:r>
              <a:rPr lang="ru-RU" dirty="0"/>
              <a:t>, загрузочный экран отличается, что уже говорит о другой версии системы, но логика осталась прежняя.</a:t>
            </a:r>
            <a:endParaRPr lang="en-US" dirty="0"/>
          </a:p>
          <a:p>
            <a:r>
              <a:rPr lang="ru-RU" dirty="0"/>
              <a:t>Лицензионное соглашение идентично тому, что выводится в </a:t>
            </a:r>
            <a:r>
              <a:rPr lang="en-US" dirty="0"/>
              <a:t>Astra Linux Common Edition.</a:t>
            </a:r>
            <a:endParaRPr lang="ru-RU" dirty="0"/>
          </a:p>
          <a:p>
            <a:r>
              <a:rPr lang="ru-RU" dirty="0"/>
              <a:t>Поэтому сразу перейдем к следующему интересному этапу.</a:t>
            </a:r>
          </a:p>
        </p:txBody>
      </p:sp>
      <p:sp>
        <p:nvSpPr>
          <p:cNvPr id="4" name="Номер слайда 3"/>
          <p:cNvSpPr>
            <a:spLocks noGrp="1"/>
          </p:cNvSpPr>
          <p:nvPr>
            <p:ph type="sldNum" sz="quarter" idx="5"/>
          </p:nvPr>
        </p:nvSpPr>
        <p:spPr/>
        <p:txBody>
          <a:bodyPr/>
          <a:lstStyle/>
          <a:p>
            <a:fld id="{EE5CEA6A-D5E1-4850-949F-F4B5186F00A3}" type="slidenum">
              <a:rPr lang="ru-RU" smtClean="0"/>
              <a:t>15</a:t>
            </a:fld>
            <a:endParaRPr lang="ru-RU"/>
          </a:p>
        </p:txBody>
      </p:sp>
    </p:spTree>
    <p:extLst>
      <p:ext uri="{BB962C8B-B14F-4D97-AF65-F5344CB8AC3E}">
        <p14:creationId xmlns:p14="http://schemas.microsoft.com/office/powerpoint/2010/main" val="3245877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отличие от </a:t>
            </a:r>
            <a:r>
              <a:rPr lang="en-US" dirty="0"/>
              <a:t>Astra Linux Common Edition</a:t>
            </a:r>
            <a:r>
              <a:rPr lang="ru-RU" dirty="0"/>
              <a:t> данная версия предлагает несколько уровней защищенности ОС. По умолчанию выбирается максимальный Смоленск.</a:t>
            </a:r>
          </a:p>
          <a:p>
            <a:endParaRPr lang="ru-RU" dirty="0"/>
          </a:p>
          <a:p>
            <a:r>
              <a:rPr lang="ru-RU" dirty="0"/>
              <a:t>Также как было отмечено в начале презентации, проект </a:t>
            </a:r>
            <a:r>
              <a:rPr lang="en-US" dirty="0"/>
              <a:t>Astra Linux</a:t>
            </a:r>
            <a:r>
              <a:rPr lang="ru-RU" dirty="0"/>
              <a:t> предлагает 3 уровня защищенности, которые в самой младшей версии выбрать нельзя.</a:t>
            </a:r>
          </a:p>
        </p:txBody>
      </p:sp>
      <p:sp>
        <p:nvSpPr>
          <p:cNvPr id="4" name="Номер слайда 3"/>
          <p:cNvSpPr>
            <a:spLocks noGrp="1"/>
          </p:cNvSpPr>
          <p:nvPr>
            <p:ph type="sldNum" sz="quarter" idx="5"/>
          </p:nvPr>
        </p:nvSpPr>
        <p:spPr/>
        <p:txBody>
          <a:bodyPr/>
          <a:lstStyle/>
          <a:p>
            <a:fld id="{EE5CEA6A-D5E1-4850-949F-F4B5186F00A3}" type="slidenum">
              <a:rPr lang="ru-RU" smtClean="0"/>
              <a:t>16</a:t>
            </a:fld>
            <a:endParaRPr lang="ru-RU"/>
          </a:p>
        </p:txBody>
      </p:sp>
    </p:spTree>
    <p:extLst>
      <p:ext uri="{BB962C8B-B14F-4D97-AF65-F5344CB8AC3E}">
        <p14:creationId xmlns:p14="http://schemas.microsoft.com/office/powerpoint/2010/main" val="1463747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можно видеть на скриншоте, появляются прославленные Мандатный контроль целостности и Мандатное управление доступом, которое, кстати выбрано по умолчанию.</a:t>
            </a:r>
          </a:p>
          <a:p>
            <a:endParaRPr lang="ru-RU" dirty="0"/>
          </a:p>
          <a:p>
            <a:r>
              <a:rPr lang="ru-RU" dirty="0"/>
              <a:t>Также появляются новые дополнительные опции, такие как </a:t>
            </a:r>
            <a:r>
              <a:rPr lang="ru-RU" dirty="0" err="1"/>
              <a:t>замкнутная</a:t>
            </a:r>
            <a:r>
              <a:rPr lang="ru-RU" dirty="0"/>
              <a:t> программная среда</a:t>
            </a:r>
            <a:r>
              <a:rPr lang="en-US" dirty="0"/>
              <a:t> –</a:t>
            </a:r>
            <a:r>
              <a:rPr lang="ru-RU" dirty="0"/>
              <a:t> система будет полностью изолирована от окружающего мира, а также очистка освобождаемой внешней памяти – это принудительная очистка ОЗУ, для предотвращения утечки данных. Например, мы запустили программу </a:t>
            </a:r>
            <a:r>
              <a:rPr lang="ru-RU" dirty="0" err="1"/>
              <a:t>КриптоПРО</a:t>
            </a:r>
            <a:r>
              <a:rPr lang="ru-RU" dirty="0"/>
              <a:t> и разработчики просто забыли очистить и забить нулями </a:t>
            </a:r>
            <a:r>
              <a:rPr lang="ru-RU" dirty="0" err="1"/>
              <a:t>чанк</a:t>
            </a:r>
            <a:r>
              <a:rPr lang="ru-RU" dirty="0"/>
              <a:t> на куче, в которой хранился </a:t>
            </a:r>
            <a:r>
              <a:rPr lang="ru-RU" dirty="0" err="1"/>
              <a:t>введеный</a:t>
            </a:r>
            <a:r>
              <a:rPr lang="ru-RU" dirty="0"/>
              <a:t> пользователем пароль. Это потенциальная опасность и утечка данных. Поэтому эта опция была придумана именно для этого, чтобы убрать из памяти чувствительные данные.</a:t>
            </a:r>
          </a:p>
        </p:txBody>
      </p:sp>
      <p:sp>
        <p:nvSpPr>
          <p:cNvPr id="4" name="Номер слайда 3"/>
          <p:cNvSpPr>
            <a:spLocks noGrp="1"/>
          </p:cNvSpPr>
          <p:nvPr>
            <p:ph type="sldNum" sz="quarter" idx="5"/>
          </p:nvPr>
        </p:nvSpPr>
        <p:spPr/>
        <p:txBody>
          <a:bodyPr/>
          <a:lstStyle/>
          <a:p>
            <a:fld id="{EE5CEA6A-D5E1-4850-949F-F4B5186F00A3}" type="slidenum">
              <a:rPr lang="ru-RU" smtClean="0"/>
              <a:t>17</a:t>
            </a:fld>
            <a:endParaRPr lang="ru-RU"/>
          </a:p>
        </p:txBody>
      </p:sp>
    </p:spTree>
    <p:extLst>
      <p:ext uri="{BB962C8B-B14F-4D97-AF65-F5344CB8AC3E}">
        <p14:creationId xmlns:p14="http://schemas.microsoft.com/office/powerpoint/2010/main" val="2582430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Так выглядит окно входа в систему на </a:t>
            </a:r>
            <a:r>
              <a:rPr lang="en-US" dirty="0"/>
              <a:t>Astra Linux Special Edition. </a:t>
            </a:r>
            <a:r>
              <a:rPr lang="ru-RU" dirty="0"/>
              <a:t>По моему личному мнению, оно выглядит гораздо приятнее, нежели на </a:t>
            </a:r>
            <a:r>
              <a:rPr lang="en-US" dirty="0"/>
              <a:t>Common Edition.</a:t>
            </a:r>
            <a:endParaRPr lang="ru-RU" dirty="0"/>
          </a:p>
        </p:txBody>
      </p:sp>
      <p:sp>
        <p:nvSpPr>
          <p:cNvPr id="4" name="Номер слайда 3"/>
          <p:cNvSpPr>
            <a:spLocks noGrp="1"/>
          </p:cNvSpPr>
          <p:nvPr>
            <p:ph type="sldNum" sz="quarter" idx="5"/>
          </p:nvPr>
        </p:nvSpPr>
        <p:spPr/>
        <p:txBody>
          <a:bodyPr/>
          <a:lstStyle/>
          <a:p>
            <a:fld id="{EE5CEA6A-D5E1-4850-949F-F4B5186F00A3}" type="slidenum">
              <a:rPr lang="ru-RU" smtClean="0"/>
              <a:t>18</a:t>
            </a:fld>
            <a:endParaRPr lang="ru-RU"/>
          </a:p>
        </p:txBody>
      </p:sp>
    </p:spTree>
    <p:extLst>
      <p:ext uri="{BB962C8B-B14F-4D97-AF65-F5344CB8AC3E}">
        <p14:creationId xmlns:p14="http://schemas.microsoft.com/office/powerpoint/2010/main" val="2614670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 входе в систему появляется окно, которое предлагает выбрать контроль целостности под которым мы будем работать дальше.</a:t>
            </a:r>
          </a:p>
        </p:txBody>
      </p:sp>
      <p:sp>
        <p:nvSpPr>
          <p:cNvPr id="4" name="Номер слайда 3"/>
          <p:cNvSpPr>
            <a:spLocks noGrp="1"/>
          </p:cNvSpPr>
          <p:nvPr>
            <p:ph type="sldNum" sz="quarter" idx="5"/>
          </p:nvPr>
        </p:nvSpPr>
        <p:spPr/>
        <p:txBody>
          <a:bodyPr/>
          <a:lstStyle/>
          <a:p>
            <a:fld id="{EE5CEA6A-D5E1-4850-949F-F4B5186F00A3}" type="slidenum">
              <a:rPr lang="ru-RU" smtClean="0"/>
              <a:t>19</a:t>
            </a:fld>
            <a:endParaRPr lang="ru-RU"/>
          </a:p>
        </p:txBody>
      </p:sp>
    </p:spTree>
    <p:extLst>
      <p:ext uri="{BB962C8B-B14F-4D97-AF65-F5344CB8AC3E}">
        <p14:creationId xmlns:p14="http://schemas.microsoft.com/office/powerpoint/2010/main" val="2177354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качестве интереса сравнение дистрибутивов лоб в лоб. Слева </a:t>
            </a:r>
            <a:r>
              <a:rPr lang="en-US" dirty="0"/>
              <a:t>Common Edition, </a:t>
            </a:r>
            <a:r>
              <a:rPr lang="ru-RU" dirty="0"/>
              <a:t>справа </a:t>
            </a:r>
            <a:r>
              <a:rPr lang="en-US" dirty="0"/>
              <a:t>Special Edition. </a:t>
            </a:r>
            <a:r>
              <a:rPr lang="ru-RU" dirty="0"/>
              <a:t>Как можно заметить, красный цвет говорит нам о том, что у нас выбран высокий уровень целостности.</a:t>
            </a:r>
          </a:p>
        </p:txBody>
      </p:sp>
      <p:sp>
        <p:nvSpPr>
          <p:cNvPr id="4" name="Номер слайда 3"/>
          <p:cNvSpPr>
            <a:spLocks noGrp="1"/>
          </p:cNvSpPr>
          <p:nvPr>
            <p:ph type="sldNum" sz="quarter" idx="5"/>
          </p:nvPr>
        </p:nvSpPr>
        <p:spPr/>
        <p:txBody>
          <a:bodyPr/>
          <a:lstStyle/>
          <a:p>
            <a:fld id="{EE5CEA6A-D5E1-4850-949F-F4B5186F00A3}" type="slidenum">
              <a:rPr lang="ru-RU" smtClean="0"/>
              <a:t>20</a:t>
            </a:fld>
            <a:endParaRPr lang="ru-RU"/>
          </a:p>
        </p:txBody>
      </p:sp>
    </p:spTree>
    <p:extLst>
      <p:ext uri="{BB962C8B-B14F-4D97-AF65-F5344CB8AC3E}">
        <p14:creationId xmlns:p14="http://schemas.microsoft.com/office/powerpoint/2010/main" val="369843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Также стоит отметить то, что </a:t>
            </a:r>
            <a:r>
              <a:rPr lang="en-US" dirty="0"/>
              <a:t>Astra Linux Special Edition </a:t>
            </a:r>
            <a:r>
              <a:rPr lang="ru-RU" dirty="0"/>
              <a:t>не подходит для личного использования от слова совсем, поскольку обновления системы и пакетов происходит только с поставкой новой версии ОС. Поэтому если в ядре или каком-то пакете была обнаружена </a:t>
            </a:r>
            <a:r>
              <a:rPr lang="en-US" dirty="0"/>
              <a:t>CVE</a:t>
            </a:r>
            <a:r>
              <a:rPr lang="ru-RU" dirty="0"/>
              <a:t> устранить ее будет достаточно проблематично, в отличие от </a:t>
            </a:r>
            <a:r>
              <a:rPr lang="en-US" dirty="0"/>
              <a:t>Astra Linux Common Edition,</a:t>
            </a:r>
            <a:r>
              <a:rPr lang="ru-RU" dirty="0"/>
              <a:t> где можно выполнить обновление пакетов с помощью публичного репозитория.</a:t>
            </a:r>
            <a:endParaRPr lang="en-US" dirty="0"/>
          </a:p>
          <a:p>
            <a:endParaRPr lang="en-US" dirty="0"/>
          </a:p>
          <a:p>
            <a:r>
              <a:rPr lang="ru-RU" dirty="0"/>
              <a:t>В </a:t>
            </a:r>
            <a:r>
              <a:rPr lang="en-US" dirty="0"/>
              <a:t>Astra Linux SE </a:t>
            </a:r>
            <a:r>
              <a:rPr lang="ru-RU" dirty="0"/>
              <a:t>можно видеть сообщение о том, что команда исполняется под </a:t>
            </a:r>
            <a:r>
              <a:rPr lang="ru-RU" dirty="0" err="1"/>
              <a:t>привелигерованным</a:t>
            </a:r>
            <a:r>
              <a:rPr lang="ru-RU" dirty="0"/>
              <a:t> пользователем.</a:t>
            </a:r>
          </a:p>
        </p:txBody>
      </p:sp>
      <p:sp>
        <p:nvSpPr>
          <p:cNvPr id="4" name="Номер слайда 3"/>
          <p:cNvSpPr>
            <a:spLocks noGrp="1"/>
          </p:cNvSpPr>
          <p:nvPr>
            <p:ph type="sldNum" sz="quarter" idx="5"/>
          </p:nvPr>
        </p:nvSpPr>
        <p:spPr/>
        <p:txBody>
          <a:bodyPr/>
          <a:lstStyle/>
          <a:p>
            <a:fld id="{EE5CEA6A-D5E1-4850-949F-F4B5186F00A3}" type="slidenum">
              <a:rPr lang="ru-RU" smtClean="0"/>
              <a:t>21</a:t>
            </a:fld>
            <a:endParaRPr lang="ru-RU"/>
          </a:p>
        </p:txBody>
      </p:sp>
    </p:spTree>
    <p:extLst>
      <p:ext uri="{BB962C8B-B14F-4D97-AF65-F5344CB8AC3E}">
        <p14:creationId xmlns:p14="http://schemas.microsoft.com/office/powerpoint/2010/main" val="2523766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показано на скриншоте слева, в </a:t>
            </a:r>
            <a:r>
              <a:rPr lang="en-US" dirty="0"/>
              <a:t>Astra Linux CE </a:t>
            </a:r>
            <a:r>
              <a:rPr lang="ru-RU" dirty="0"/>
              <a:t>установлено более свежее ядро, в отличие от </a:t>
            </a:r>
            <a:r>
              <a:rPr lang="en-US" dirty="0"/>
              <a:t>Astra Linux SE</a:t>
            </a:r>
            <a:r>
              <a:rPr lang="ru-RU" dirty="0"/>
              <a:t>, что также порождает определенные проблемы. Т.к. на данный момент ядро </a:t>
            </a:r>
            <a:r>
              <a:rPr lang="en-US" dirty="0"/>
              <a:t>5.4 </a:t>
            </a:r>
            <a:r>
              <a:rPr lang="ru-RU" dirty="0"/>
              <a:t>является относительно старым и содержит множество ядерных уязвимостей вида </a:t>
            </a:r>
            <a:r>
              <a:rPr lang="en-US" dirty="0"/>
              <a:t>LPE</a:t>
            </a:r>
            <a:r>
              <a:rPr lang="ru-RU" dirty="0"/>
              <a:t>, а также </a:t>
            </a:r>
            <a:r>
              <a:rPr lang="en-US" dirty="0"/>
              <a:t>RCE,</a:t>
            </a:r>
            <a:r>
              <a:rPr lang="ru-RU" dirty="0"/>
              <a:t> что критично для данной системы.</a:t>
            </a:r>
          </a:p>
        </p:txBody>
      </p:sp>
      <p:sp>
        <p:nvSpPr>
          <p:cNvPr id="4" name="Номер слайда 3"/>
          <p:cNvSpPr>
            <a:spLocks noGrp="1"/>
          </p:cNvSpPr>
          <p:nvPr>
            <p:ph type="sldNum" sz="quarter" idx="5"/>
          </p:nvPr>
        </p:nvSpPr>
        <p:spPr/>
        <p:txBody>
          <a:bodyPr/>
          <a:lstStyle/>
          <a:p>
            <a:fld id="{EE5CEA6A-D5E1-4850-949F-F4B5186F00A3}" type="slidenum">
              <a:rPr lang="ru-RU" smtClean="0"/>
              <a:t>22</a:t>
            </a:fld>
            <a:endParaRPr lang="ru-RU"/>
          </a:p>
        </p:txBody>
      </p:sp>
    </p:spTree>
    <p:extLst>
      <p:ext uri="{BB962C8B-B14F-4D97-AF65-F5344CB8AC3E}">
        <p14:creationId xmlns:p14="http://schemas.microsoft.com/office/powerpoint/2010/main" val="164224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Astra Linux - отечественная операционная система на базе ядра Linux, в основном основанная на сборке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Debian</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Применяется в государственных и военных органах Российской Федерации на объектах КИИ, а также в местах где идет работа с документами уровня государственной тайны "особой важности". Имеет сертификацию Минобороны, ФСТЭК и ФСБ.</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Номер слайда 3"/>
          <p:cNvSpPr>
            <a:spLocks noGrp="1"/>
          </p:cNvSpPr>
          <p:nvPr>
            <p:ph type="sldNum" sz="quarter" idx="5"/>
          </p:nvPr>
        </p:nvSpPr>
        <p:spPr/>
        <p:txBody>
          <a:bodyPr/>
          <a:lstStyle/>
          <a:p>
            <a:fld id="{EE5CEA6A-D5E1-4850-949F-F4B5186F00A3}" type="slidenum">
              <a:rPr lang="ru-RU" smtClean="0"/>
              <a:t>3</a:t>
            </a:fld>
            <a:endParaRPr lang="ru-RU"/>
          </a:p>
        </p:txBody>
      </p:sp>
    </p:spTree>
    <p:extLst>
      <p:ext uri="{BB962C8B-B14F-4D97-AF65-F5344CB8AC3E}">
        <p14:creationId xmlns:p14="http://schemas.microsoft.com/office/powerpoint/2010/main" val="3786234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5CEA6A-D5E1-4850-949F-F4B5186F00A3}" type="slidenum">
              <a:rPr lang="ru-RU" smtClean="0"/>
              <a:t>24</a:t>
            </a:fld>
            <a:endParaRPr lang="ru-RU"/>
          </a:p>
        </p:txBody>
      </p:sp>
    </p:spTree>
    <p:extLst>
      <p:ext uri="{BB962C8B-B14F-4D97-AF65-F5344CB8AC3E}">
        <p14:creationId xmlns:p14="http://schemas.microsoft.com/office/powerpoint/2010/main" val="3284697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5CEA6A-D5E1-4850-949F-F4B5186F00A3}" type="slidenum">
              <a:rPr lang="ru-RU" smtClean="0"/>
              <a:t>25</a:t>
            </a:fld>
            <a:endParaRPr lang="ru-RU"/>
          </a:p>
        </p:txBody>
      </p:sp>
    </p:spTree>
    <p:extLst>
      <p:ext uri="{BB962C8B-B14F-4D97-AF65-F5344CB8AC3E}">
        <p14:creationId xmlns:p14="http://schemas.microsoft.com/office/powerpoint/2010/main" val="66648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Краткая история обнаружения уязвимости </a:t>
            </a:r>
            <a:r>
              <a:rPr lang="en-US" sz="1200" b="1" kern="1200" dirty="0" smtClean="0">
                <a:solidFill>
                  <a:schemeClr val="tx1"/>
                </a:solidFill>
                <a:effectLst/>
                <a:latin typeface="+mn-lt"/>
                <a:ea typeface="+mn-ea"/>
                <a:cs typeface="+mn-cs"/>
              </a:rPr>
              <a:t>Dirty Pipe</a:t>
            </a:r>
            <a:r>
              <a:rPr lang="ru-RU" sz="1200" b="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Исследователь, Макс </a:t>
            </a:r>
            <a:r>
              <a:rPr lang="ru-RU" sz="1200" kern="1200" dirty="0" err="1" smtClean="0">
                <a:solidFill>
                  <a:schemeClr val="tx1"/>
                </a:solidFill>
                <a:effectLst/>
                <a:latin typeface="+mn-lt"/>
                <a:ea typeface="+mn-ea"/>
                <a:cs typeface="+mn-cs"/>
              </a:rPr>
              <a:t>Келлерманн</a:t>
            </a:r>
            <a:r>
              <a:rPr lang="ru-RU" sz="1200" kern="1200" dirty="0" smtClean="0">
                <a:solidFill>
                  <a:schemeClr val="tx1"/>
                </a:solidFill>
                <a:effectLst/>
                <a:latin typeface="+mn-lt"/>
                <a:ea typeface="+mn-ea"/>
                <a:cs typeface="+mn-cs"/>
              </a:rPr>
              <a:t>, нашедший данную уязвимость, обнаружил ее в процессе обработки обращения в службу поддержки по поводу поврежденных файлов, а именно: клиент пожаловался, что загруженные им журналы доступа не могут быть распакованы. Он обнаружил, что файл журнала действительно был поврежден, однако он может быть распакован, при ручном исправлении </a:t>
            </a:r>
            <a:r>
              <a:rPr lang="en-US" sz="1200" kern="1200" dirty="0" smtClean="0">
                <a:solidFill>
                  <a:schemeClr val="tx1"/>
                </a:solidFill>
                <a:effectLst/>
                <a:latin typeface="+mn-lt"/>
                <a:ea typeface="+mn-ea"/>
                <a:cs typeface="+mn-cs"/>
              </a:rPr>
              <a:t>CRC</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Cyclic</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redundancy check</a:t>
            </a:r>
            <a:r>
              <a:rPr lang="ru-RU" sz="1200" kern="1200" dirty="0" smtClean="0">
                <a:solidFill>
                  <a:schemeClr val="tx1"/>
                </a:solidFill>
                <a:effectLst/>
                <a:latin typeface="+mn-lt"/>
                <a:ea typeface="+mn-ea"/>
                <a:cs typeface="+mn-cs"/>
              </a:rPr>
              <a:t>/ Циклический избыточный код). После данного инцидента он отложил его изучение на месяцы, что в дальнейшем позволило ему провести анализ подобных инцидентов и кода, который и позволил ему сделать вывод о том, что ошибка кроется в ядре </a:t>
            </a:r>
            <a:r>
              <a:rPr lang="en-US" sz="1200" kern="1200" dirty="0" smtClean="0">
                <a:solidFill>
                  <a:schemeClr val="tx1"/>
                </a:solidFill>
                <a:effectLst/>
                <a:latin typeface="+mn-lt"/>
                <a:ea typeface="+mn-ea"/>
                <a:cs typeface="+mn-cs"/>
              </a:rPr>
              <a:t>Linux</a:t>
            </a:r>
            <a:r>
              <a:rPr lang="ru-RU" sz="120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26</a:t>
            </a:fld>
            <a:endParaRPr lang="ru-RU"/>
          </a:p>
        </p:txBody>
      </p:sp>
    </p:spTree>
    <p:extLst>
      <p:ext uri="{BB962C8B-B14F-4D97-AF65-F5344CB8AC3E}">
        <p14:creationId xmlns:p14="http://schemas.microsoft.com/office/powerpoint/2010/main" val="1592803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Технические детали уязвимости </a:t>
            </a:r>
            <a:r>
              <a:rPr lang="ru-RU" sz="1200" b="1" kern="1200" dirty="0" err="1" smtClean="0">
                <a:solidFill>
                  <a:schemeClr val="tx1"/>
                </a:solidFill>
                <a:effectLst/>
                <a:latin typeface="+mn-lt"/>
                <a:ea typeface="+mn-ea"/>
                <a:cs typeface="+mn-cs"/>
              </a:rPr>
              <a:t>Dirty</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Pipe</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 помощью этой уязвимости непривилегированный локальный пользователь может модифицировать содержимое кэша страниц памяти, связанных с файлами, доступными только для чтения, и таким образом повышать свои привилегии в системе. Уязвимость возникает из-за использования частично неинициализированной памяти в структуре буфера </a:t>
            </a:r>
            <a:r>
              <a:rPr lang="ru-RU" sz="1200" i="1" kern="1200" dirty="0" smtClean="0">
                <a:solidFill>
                  <a:schemeClr val="tx1"/>
                </a:solidFill>
                <a:effectLst/>
                <a:latin typeface="+mn-lt"/>
                <a:ea typeface="+mn-ea"/>
                <a:cs typeface="+mn-cs"/>
              </a:rPr>
              <a:t>конвейера</a:t>
            </a:r>
            <a:r>
              <a:rPr lang="ru-RU" sz="1200" kern="1200" dirty="0" smtClean="0">
                <a:solidFill>
                  <a:schemeClr val="tx1"/>
                </a:solidFill>
                <a:effectLst/>
                <a:latin typeface="+mn-lt"/>
                <a:ea typeface="+mn-ea"/>
                <a:cs typeface="+mn-cs"/>
              </a:rPr>
              <a:t> во время его построения. Отсутствие нулевой инициализации нового члена структуры приводит к использованию устаревшего значения </a:t>
            </a:r>
            <a:r>
              <a:rPr lang="ru-RU" sz="1200" i="1" kern="1200" dirty="0" smtClean="0">
                <a:solidFill>
                  <a:schemeClr val="tx1"/>
                </a:solidFill>
                <a:effectLst/>
                <a:latin typeface="+mn-lt"/>
                <a:ea typeface="+mn-ea"/>
                <a:cs typeface="+mn-cs"/>
              </a:rPr>
              <a:t>флагов</a:t>
            </a:r>
            <a:r>
              <a:rPr lang="ru-RU" sz="1200" kern="1200" dirty="0" smtClean="0">
                <a:solidFill>
                  <a:schemeClr val="tx1"/>
                </a:solidFill>
                <a:effectLst/>
                <a:latin typeface="+mn-lt"/>
                <a:ea typeface="+mn-ea"/>
                <a:cs typeface="+mn-cs"/>
              </a:rPr>
              <a:t>. Злоумышленники могут воспользоваться этим для получения доступа на запись к страницам памяти в кэше, даже если эти страницы были изначально помечены атрибутом «</a:t>
            </a:r>
            <a:r>
              <a:rPr lang="ru-RU" sz="1200" i="1" kern="1200" dirty="0" smtClean="0">
                <a:solidFill>
                  <a:schemeClr val="tx1"/>
                </a:solidFill>
                <a:effectLst/>
                <a:latin typeface="+mn-lt"/>
                <a:ea typeface="+mn-ea"/>
                <a:cs typeface="+mn-cs"/>
              </a:rPr>
              <a:t>Только для чтения»</a:t>
            </a:r>
            <a:r>
              <a:rPr lang="ru-RU" sz="1200" kern="1200" dirty="0" smtClean="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EE5CEA6A-D5E1-4850-949F-F4B5186F00A3}" type="slidenum">
              <a:rPr lang="ru-RU" smtClean="0"/>
              <a:t>27</a:t>
            </a:fld>
            <a:endParaRPr lang="ru-RU"/>
          </a:p>
        </p:txBody>
      </p:sp>
    </p:spTree>
    <p:extLst>
      <p:ext uri="{BB962C8B-B14F-4D97-AF65-F5344CB8AC3E}">
        <p14:creationId xmlns:p14="http://schemas.microsoft.com/office/powerpoint/2010/main" val="321156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видно на </a:t>
            </a:r>
            <a:r>
              <a:rPr lang="ru-RU" dirty="0" err="1"/>
              <a:t>скришоте</a:t>
            </a:r>
            <a:r>
              <a:rPr lang="ru-RU" dirty="0"/>
              <a:t>, благодаря уязвимости в ядре эскалация </a:t>
            </a:r>
            <a:r>
              <a:rPr lang="ru-RU" dirty="0" err="1"/>
              <a:t>привелегий</a:t>
            </a:r>
            <a:r>
              <a:rPr lang="ru-RU" dirty="0"/>
              <a:t> была выполнена успешно.</a:t>
            </a:r>
          </a:p>
          <a:p>
            <a:r>
              <a:rPr lang="ru-RU" dirty="0"/>
              <a:t>Давайте теперь попробуем другой подход.</a:t>
            </a:r>
          </a:p>
        </p:txBody>
      </p:sp>
      <p:sp>
        <p:nvSpPr>
          <p:cNvPr id="4" name="Номер слайда 3"/>
          <p:cNvSpPr>
            <a:spLocks noGrp="1"/>
          </p:cNvSpPr>
          <p:nvPr>
            <p:ph type="sldNum" sz="quarter" idx="5"/>
          </p:nvPr>
        </p:nvSpPr>
        <p:spPr/>
        <p:txBody>
          <a:bodyPr/>
          <a:lstStyle/>
          <a:p>
            <a:fld id="{EE5CEA6A-D5E1-4850-949F-F4B5186F00A3}" type="slidenum">
              <a:rPr lang="ru-RU" smtClean="0"/>
              <a:t>28</a:t>
            </a:fld>
            <a:endParaRPr lang="ru-RU"/>
          </a:p>
        </p:txBody>
      </p:sp>
    </p:spTree>
    <p:extLst>
      <p:ext uri="{BB962C8B-B14F-4D97-AF65-F5344CB8AC3E}">
        <p14:creationId xmlns:p14="http://schemas.microsoft.com/office/powerpoint/2010/main" val="2586291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a:p>
            <a:r>
              <a:rPr lang="ru-RU" dirty="0"/>
              <a:t>Создаю пользователя в системе, ставлю ему доступные атрибуты и захожу под ним. Создаю секретный файлик на системе, который не должен быть никому доступен, кроме данного пользователя.</a:t>
            </a:r>
          </a:p>
          <a:p>
            <a:endParaRPr lang="ru-RU" dirty="0"/>
          </a:p>
          <a:p>
            <a:r>
              <a:rPr lang="ru-RU" dirty="0"/>
              <a:t>Дальше переключаюсь на пользователя </a:t>
            </a:r>
            <a:r>
              <a:rPr lang="en-US" dirty="0" err="1"/>
              <a:t>astra</a:t>
            </a:r>
            <a:r>
              <a:rPr lang="en-US" dirty="0"/>
              <a:t> </a:t>
            </a:r>
            <a:r>
              <a:rPr lang="ru-RU" dirty="0"/>
              <a:t>и запускаю эксплойт, в результате чего перехожу в директорию пользователя и читаю секретные данные.</a:t>
            </a:r>
          </a:p>
        </p:txBody>
      </p:sp>
      <p:sp>
        <p:nvSpPr>
          <p:cNvPr id="4" name="Номер слайда 3"/>
          <p:cNvSpPr>
            <a:spLocks noGrp="1"/>
          </p:cNvSpPr>
          <p:nvPr>
            <p:ph type="sldNum" sz="quarter" idx="5"/>
          </p:nvPr>
        </p:nvSpPr>
        <p:spPr/>
        <p:txBody>
          <a:bodyPr/>
          <a:lstStyle/>
          <a:p>
            <a:fld id="{EE5CEA6A-D5E1-4850-949F-F4B5186F00A3}" type="slidenum">
              <a:rPr lang="ru-RU" smtClean="0"/>
              <a:t>29</a:t>
            </a:fld>
            <a:endParaRPr lang="ru-RU"/>
          </a:p>
        </p:txBody>
      </p:sp>
    </p:spTree>
    <p:extLst>
      <p:ext uri="{BB962C8B-B14F-4D97-AF65-F5344CB8AC3E}">
        <p14:creationId xmlns:p14="http://schemas.microsoft.com/office/powerpoint/2010/main" val="1989055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Что такое </a:t>
            </a:r>
            <a:r>
              <a:rPr lang="ru-RU" b="1" dirty="0"/>
              <a:t>мандатный контроль целостности</a:t>
            </a:r>
            <a:r>
              <a:rPr lang="ru-RU" dirty="0"/>
              <a:t>? Поясним на примере. Ключевым компонентом ОС является ядро. Соответственно, мы обязаны обеспечить для него максимально защищенную среду выполнения в самой операционной системе, чтобы уменьшить количество возможных способов атаки на ядро.</a:t>
            </a:r>
            <a:br>
              <a:rPr lang="ru-RU" dirty="0"/>
            </a:br>
            <a:r>
              <a:rPr lang="ru-RU" dirty="0"/>
              <a:t/>
            </a:r>
            <a:br>
              <a:rPr lang="ru-RU" dirty="0"/>
            </a:br>
            <a:r>
              <a:rPr lang="ru-RU" dirty="0"/>
              <a:t>Для этого в операционной системе реализуется мандатный контроль целостности, за счет чего ОС сегментируется по различным подсистемам — так, чтобы взлом одной подсистемы не повлиял на работоспособность других. Если произойдет взлом непривилегированного пользователя ОС (уровень целостности 0) или сетевой подсистемы (уровень целостности 1), системы виртуализации (уровень целостности 2), графического интерфейса (уровень целостности 8) или другого компонента, это не повлечет за собой дискредитацию всего КСЗ (уровень целостности 63).</a:t>
            </a:r>
            <a:br>
              <a:rPr lang="ru-RU" dirty="0"/>
            </a:br>
            <a:r>
              <a:rPr lang="ru-RU" dirty="0"/>
              <a:t/>
            </a:r>
            <a:br>
              <a:rPr lang="ru-RU" dirty="0"/>
            </a:br>
            <a:r>
              <a:rPr lang="ru-RU" dirty="0"/>
              <a:t>При этом надо отметить, что указанные уровни не являются иерархическими, то есть не располагаются друг над другом и полностью изолированы друг от друга с точки зрения возможности прав записи. Принадлежность объекта к тому или иному уровню целостности монитор обращений определяет по битовой маске.</a:t>
            </a:r>
          </a:p>
          <a:p>
            <a:endParaRPr lang="ru-RU" dirty="0"/>
          </a:p>
          <a:p>
            <a:r>
              <a:rPr lang="ru-RU" dirty="0"/>
              <a:t>Чтобы уровни целостности не воспринимались как иерархические — то есть, например, «уровень 8 имеет больше прав, чем уровень 2», что неверно — каждый из уровней получает свое наименование. Так, например, восьмой уровень целостности называется «Графический сервер», максимально возможный уровень целостности администратора в системе — «Высокий», а нулевой уровень целостности (пользовательский) — «Низкий».</a:t>
            </a:r>
          </a:p>
          <a:p>
            <a:endParaRPr lang="ru-RU" dirty="0"/>
          </a:p>
          <a:p>
            <a:r>
              <a:rPr lang="ru-RU" dirty="0"/>
              <a:t>Таким образом операционная система получает набор правил, как изолировать друг от друга системные процессы, и теперь понимает, какие именно процессы, даже запущенные пользователем с высокими привилегиями, не имеют права на запись в другие процессы или файлы.</a:t>
            </a:r>
          </a:p>
        </p:txBody>
      </p:sp>
      <p:sp>
        <p:nvSpPr>
          <p:cNvPr id="4" name="Номер слайда 3"/>
          <p:cNvSpPr>
            <a:spLocks noGrp="1"/>
          </p:cNvSpPr>
          <p:nvPr>
            <p:ph type="sldNum" sz="quarter" idx="5"/>
          </p:nvPr>
        </p:nvSpPr>
        <p:spPr/>
        <p:txBody>
          <a:bodyPr/>
          <a:lstStyle/>
          <a:p>
            <a:fld id="{EE5CEA6A-D5E1-4850-949F-F4B5186F00A3}" type="slidenum">
              <a:rPr lang="ru-RU" smtClean="0"/>
              <a:t>31</a:t>
            </a:fld>
            <a:endParaRPr lang="ru-RU"/>
          </a:p>
        </p:txBody>
      </p:sp>
    </p:spTree>
    <p:extLst>
      <p:ext uri="{BB962C8B-B14F-4D97-AF65-F5344CB8AC3E}">
        <p14:creationId xmlns:p14="http://schemas.microsoft.com/office/powerpoint/2010/main" val="2578595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Если в результате эксплуатации уязвимости (в том числе, нулевого дня) злоумышленник получит контроль над каким-либо процессом в системе и повысит свои полномочия до привилегированного пользователя (например, </a:t>
            </a:r>
            <a:r>
              <a:rPr lang="ru-RU" dirty="0" err="1"/>
              <a:t>root</a:t>
            </a:r>
            <a:r>
              <a:rPr lang="ru-RU" dirty="0"/>
              <a:t>), его метка целостности останется прежней, и, соответственно, он не получит возможности влиять на системные процессы, менять настройки или скрыть свое присутствие в системе.</a:t>
            </a:r>
          </a:p>
          <a:p>
            <a:endParaRPr lang="ru-RU" dirty="0"/>
          </a:p>
          <a:p>
            <a:r>
              <a:rPr lang="ru-RU" dirty="0"/>
              <a:t>Таким образом, значимой мишенью для злоумышленника становится уже не вся операционная система, а только </a:t>
            </a:r>
            <a:r>
              <a:rPr lang="ru-RU" dirty="0" err="1"/>
              <a:t>hardened</a:t>
            </a:r>
            <a:r>
              <a:rPr lang="ru-RU" dirty="0"/>
              <a:t> ядро и максимально компактный монитор обращений, что уже существенно сокращает поверхность атаки.</a:t>
            </a:r>
          </a:p>
          <a:p>
            <a:endParaRPr lang="ru-RU" dirty="0"/>
          </a:p>
          <a:p>
            <a:r>
              <a:rPr lang="ru-RU" dirty="0"/>
              <a:t>Помимо мандатного, есть еще динамический и регламентный контроль целостности. Их применяют для исключения запуска и использования </a:t>
            </a:r>
            <a:r>
              <a:rPr lang="ru-RU" dirty="0" err="1"/>
              <a:t>недоверенного</a:t>
            </a:r>
            <a:r>
              <a:rPr lang="ru-RU" dirty="0"/>
              <a:t> или стороннего ПО, а также периодических проверок целостности системы. </a:t>
            </a:r>
          </a:p>
        </p:txBody>
      </p:sp>
      <p:sp>
        <p:nvSpPr>
          <p:cNvPr id="4" name="Номер слайда 3"/>
          <p:cNvSpPr>
            <a:spLocks noGrp="1"/>
          </p:cNvSpPr>
          <p:nvPr>
            <p:ph type="sldNum" sz="quarter" idx="5"/>
          </p:nvPr>
        </p:nvSpPr>
        <p:spPr/>
        <p:txBody>
          <a:bodyPr/>
          <a:lstStyle/>
          <a:p>
            <a:fld id="{EE5CEA6A-D5E1-4850-949F-F4B5186F00A3}" type="slidenum">
              <a:rPr lang="ru-RU" smtClean="0"/>
              <a:t>32</a:t>
            </a:fld>
            <a:endParaRPr lang="ru-RU"/>
          </a:p>
        </p:txBody>
      </p:sp>
    </p:spTree>
    <p:extLst>
      <p:ext uri="{BB962C8B-B14F-4D97-AF65-F5344CB8AC3E}">
        <p14:creationId xmlns:p14="http://schemas.microsoft.com/office/powerpoint/2010/main" val="84037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i="1" dirty="0"/>
              <a:t>Динамический контроль</a:t>
            </a:r>
            <a:r>
              <a:rPr lang="ru-RU" dirty="0"/>
              <a:t> вычисляет и проверяет электронную цифровую подпись исполняемых файлов в момент их запуска. Если ЭЦП нет или она неправильная, в запуске программ будет отказано. В какой-то степени это реализация концепции белых списков, но за счет использования иерархии ключей, выданных разработчикам программного обеспечения.</a:t>
            </a:r>
          </a:p>
        </p:txBody>
      </p:sp>
      <p:sp>
        <p:nvSpPr>
          <p:cNvPr id="4" name="Номер слайда 3"/>
          <p:cNvSpPr>
            <a:spLocks noGrp="1"/>
          </p:cNvSpPr>
          <p:nvPr>
            <p:ph type="sldNum" sz="quarter" idx="5"/>
          </p:nvPr>
        </p:nvSpPr>
        <p:spPr/>
        <p:txBody>
          <a:bodyPr/>
          <a:lstStyle/>
          <a:p>
            <a:fld id="{EE5CEA6A-D5E1-4850-949F-F4B5186F00A3}" type="slidenum">
              <a:rPr lang="ru-RU" smtClean="0"/>
              <a:t>33</a:t>
            </a:fld>
            <a:endParaRPr lang="ru-RU"/>
          </a:p>
        </p:txBody>
      </p:sp>
    </p:spTree>
    <p:extLst>
      <p:ext uri="{BB962C8B-B14F-4D97-AF65-F5344CB8AC3E}">
        <p14:creationId xmlns:p14="http://schemas.microsoft.com/office/powerpoint/2010/main" val="415300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видно, после включения динамического контроля целостности система просто убивает неподписанный бинарный файл.</a:t>
            </a:r>
          </a:p>
        </p:txBody>
      </p:sp>
      <p:sp>
        <p:nvSpPr>
          <p:cNvPr id="4" name="Номер слайда 3"/>
          <p:cNvSpPr>
            <a:spLocks noGrp="1"/>
          </p:cNvSpPr>
          <p:nvPr>
            <p:ph type="sldNum" sz="quarter" idx="5"/>
          </p:nvPr>
        </p:nvSpPr>
        <p:spPr/>
        <p:txBody>
          <a:bodyPr/>
          <a:lstStyle/>
          <a:p>
            <a:fld id="{EE5CEA6A-D5E1-4850-949F-F4B5186F00A3}" type="slidenum">
              <a:rPr lang="ru-RU" smtClean="0"/>
              <a:t>35</a:t>
            </a:fld>
            <a:endParaRPr lang="ru-RU"/>
          </a:p>
        </p:txBody>
      </p:sp>
    </p:spTree>
    <p:extLst>
      <p:ext uri="{BB962C8B-B14F-4D97-AF65-F5344CB8AC3E}">
        <p14:creationId xmlns:p14="http://schemas.microsoft.com/office/powerpoint/2010/main" val="3384781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Разработка Astra Linux была начата в 2008 году АО «НПО </a:t>
            </a:r>
            <a:r>
              <a:rPr lang="ru-RU" dirty="0" err="1">
                <a:hlinkClick r:id="rId3" tooltip="РусБИТех"/>
              </a:rPr>
              <a:t>РусБИТех</a:t>
            </a:r>
            <a:r>
              <a:rPr lang="ru-RU" dirty="0"/>
              <a:t>». Стало недостаточно простых реализаций политик безопасности, которые содержат много логических и практических уязвимостей. Существовала версия </a:t>
            </a:r>
            <a:r>
              <a:rPr lang="en-US" dirty="0" err="1"/>
              <a:t>SELinux</a:t>
            </a:r>
            <a:r>
              <a:rPr lang="ru-RU" dirty="0"/>
              <a:t> (</a:t>
            </a:r>
            <a:r>
              <a:rPr lang="en-US" i="1" dirty="0">
                <a:effectLst/>
              </a:rPr>
              <a:t>Security-Enhanced Linux),</a:t>
            </a:r>
            <a:r>
              <a:rPr lang="ru-RU" i="1" dirty="0">
                <a:effectLst/>
              </a:rPr>
              <a:t> </a:t>
            </a:r>
            <a:r>
              <a:rPr lang="ru-RU" i="0" dirty="0">
                <a:effectLst/>
              </a:rPr>
              <a:t>но это зарубежная разработка, которая могла содержать потенциальные закладки от спецслужб других стран, поэтому было решено отказаться от применения данного ядра.</a:t>
            </a:r>
          </a:p>
          <a:p>
            <a:endParaRPr lang="ru-RU" i="0" dirty="0">
              <a:effectLst/>
            </a:endParaRPr>
          </a:p>
          <a:p>
            <a:r>
              <a:rPr lang="ru-RU" i="0" dirty="0">
                <a:effectLst/>
              </a:rPr>
              <a:t>Собрались лучшие умы и решили реализовать всё то, что пишется в книжках по </a:t>
            </a:r>
            <a:r>
              <a:rPr lang="ru-RU" i="0" dirty="0" err="1">
                <a:effectLst/>
              </a:rPr>
              <a:t>мбкс</a:t>
            </a:r>
            <a:r>
              <a:rPr lang="ru-RU" i="0" dirty="0">
                <a:effectLst/>
              </a:rPr>
              <a:t> с упором на отечественные разработки, так в </a:t>
            </a:r>
            <a:r>
              <a:rPr lang="en-US" i="0" dirty="0">
                <a:effectLst/>
              </a:rPr>
              <a:t>Astra Linux</a:t>
            </a:r>
            <a:r>
              <a:rPr lang="ru-RU" i="0" dirty="0">
                <a:effectLst/>
              </a:rPr>
              <a:t> появились модели мандатного разграничения доступа, запатентованная мандатная </a:t>
            </a:r>
            <a:r>
              <a:rPr lang="ru-RU" i="0" dirty="0" err="1">
                <a:effectLst/>
              </a:rPr>
              <a:t>сущностно</a:t>
            </a:r>
            <a:r>
              <a:rPr lang="ru-RU" i="0" dirty="0">
                <a:effectLst/>
              </a:rPr>
              <a:t>-ролевая ДП-модель управления доступам и информационными потоками (МРОСЛ </a:t>
            </a:r>
            <a:r>
              <a:rPr lang="ru-RU" i="0" dirty="0" smtClean="0">
                <a:effectLst/>
              </a:rPr>
              <a:t>ДП-модель), </a:t>
            </a:r>
            <a:r>
              <a:rPr lang="ru-RU" i="0" dirty="0">
                <a:effectLst/>
              </a:rPr>
              <a:t>которая лишена недостатков модели Белла-</a:t>
            </a:r>
            <a:r>
              <a:rPr lang="ru-RU" i="0" dirty="0" err="1">
                <a:effectLst/>
              </a:rPr>
              <a:t>Лападулы</a:t>
            </a:r>
            <a:r>
              <a:rPr lang="ru-RU" i="0" dirty="0">
                <a:effectLst/>
              </a:rPr>
              <a:t> (</a:t>
            </a:r>
            <a:r>
              <a:rPr lang="ru-RU" i="0" dirty="0" err="1">
                <a:effectLst/>
              </a:rPr>
              <a:t>деклассификация</a:t>
            </a:r>
            <a:r>
              <a:rPr lang="ru-RU" i="0" dirty="0">
                <a:effectLst/>
              </a:rPr>
              <a:t>, нарушение логики доступа к данным при обработке потока </a:t>
            </a:r>
            <a:r>
              <a:rPr lang="ru-RU" i="0" dirty="0" err="1">
                <a:effectLst/>
              </a:rPr>
              <a:t>инофрмации</a:t>
            </a:r>
            <a:r>
              <a:rPr lang="ru-RU" i="0" dirty="0">
                <a:effectLst/>
              </a:rPr>
              <a:t> в распределенной среде) и дополнительные способы разграничения доступа</a:t>
            </a:r>
            <a:r>
              <a:rPr lang="ru-RU" i="0" dirty="0" smtClean="0">
                <a:effectLst/>
              </a:rPr>
              <a:t>.</a:t>
            </a:r>
          </a:p>
          <a:p>
            <a:r>
              <a:rPr lang="ru-RU" i="0" dirty="0" smtClean="0">
                <a:effectLst/>
              </a:rPr>
              <a:t>(</a:t>
            </a:r>
            <a:r>
              <a:rPr lang="ru-RU" sz="1200" b="0" i="1" kern="1200" dirty="0" smtClean="0">
                <a:solidFill>
                  <a:schemeClr val="tx1"/>
                </a:solidFill>
                <a:effectLst/>
                <a:latin typeface="+mn-lt"/>
                <a:ea typeface="+mn-ea"/>
                <a:cs typeface="+mn-cs"/>
              </a:rPr>
              <a:t>МРОСЛ ДП-модель — мандатная </a:t>
            </a:r>
            <a:r>
              <a:rPr lang="ru-RU" sz="1200" b="0" i="1" kern="1200" dirty="0" err="1" smtClean="0">
                <a:solidFill>
                  <a:schemeClr val="tx1"/>
                </a:solidFill>
                <a:effectLst/>
                <a:latin typeface="+mn-lt"/>
                <a:ea typeface="+mn-ea"/>
                <a:cs typeface="+mn-cs"/>
              </a:rPr>
              <a:t>сущностно</a:t>
            </a:r>
            <a:r>
              <a:rPr lang="ru-RU" sz="1200" b="0" i="1" kern="1200" dirty="0" smtClean="0">
                <a:solidFill>
                  <a:schemeClr val="tx1"/>
                </a:solidFill>
                <a:effectLst/>
                <a:latin typeface="+mn-lt"/>
                <a:ea typeface="+mn-ea"/>
                <a:cs typeface="+mn-cs"/>
              </a:rPr>
              <a:t>-ролевая ДП-модель.</a:t>
            </a:r>
            <a:endParaRPr lang="ru-RU" sz="1200" b="0" i="0" kern="1200" dirty="0" smtClean="0">
              <a:solidFill>
                <a:schemeClr val="tx1"/>
              </a:solidFill>
              <a:effectLst/>
              <a:latin typeface="+mn-lt"/>
              <a:ea typeface="+mn-ea"/>
              <a:cs typeface="+mn-cs"/>
            </a:endParaRPr>
          </a:p>
          <a:p>
            <a:r>
              <a:rPr lang="ru-RU" sz="1200" b="0" i="1" kern="1200" dirty="0" smtClean="0">
                <a:solidFill>
                  <a:schemeClr val="tx1"/>
                </a:solidFill>
                <a:effectLst/>
                <a:latin typeface="+mn-lt"/>
                <a:ea typeface="+mn-ea"/>
                <a:cs typeface="+mn-cs"/>
              </a:rPr>
              <a:t>ДП-модель — модель логического управления доступом «Д» и информационными потоками «П»</a:t>
            </a:r>
            <a:r>
              <a:rPr lang="ru-RU" i="0" dirty="0" smtClean="0">
                <a:effectLst/>
              </a:rPr>
              <a:t>)</a:t>
            </a:r>
            <a:endParaRPr lang="ru-RU" i="0" dirty="0">
              <a:effectLst/>
            </a:endParaRPr>
          </a:p>
          <a:p>
            <a:endParaRPr lang="ru-RU" i="0" dirty="0">
              <a:effectLst/>
            </a:endParaRPr>
          </a:p>
          <a:p>
            <a:r>
              <a:rPr lang="ru-RU" dirty="0"/>
              <a:t>Указанная математическая модель реализована в программном коде специалистами АО «НПО „</a:t>
            </a:r>
            <a:r>
              <a:rPr lang="ru-RU" dirty="0" err="1"/>
              <a:t>РусБИТех</a:t>
            </a:r>
            <a:r>
              <a:rPr lang="ru-RU" dirty="0"/>
              <a:t>“» и Академии ФСБ России и верифицирована Институтом системного программирования Российской академии наук. В результате дедуктивной верификации[46] модель была полностью формализована и верифицирована[47].</a:t>
            </a:r>
          </a:p>
          <a:p>
            <a:endParaRPr lang="ru-RU" dirty="0"/>
          </a:p>
          <a:p>
            <a:r>
              <a:rPr lang="ru-RU" dirty="0"/>
              <a:t>В настоящее время используемая в Astra Linux Special Edition модель разграничения доступа является единственной практически реализованной моделью, не основанной на </a:t>
            </a:r>
            <a:r>
              <a:rPr lang="ru-RU" dirty="0" err="1"/>
              <a:t>SELinux</a:t>
            </a:r>
            <a:r>
              <a:rPr lang="ru-RU" dirty="0"/>
              <a:t>, в российских реализациях операционных систем на базе Linux. </a:t>
            </a:r>
          </a:p>
        </p:txBody>
      </p:sp>
      <p:sp>
        <p:nvSpPr>
          <p:cNvPr id="4" name="Номер слайда 3"/>
          <p:cNvSpPr>
            <a:spLocks noGrp="1"/>
          </p:cNvSpPr>
          <p:nvPr>
            <p:ph type="sldNum" sz="quarter" idx="5"/>
          </p:nvPr>
        </p:nvSpPr>
        <p:spPr/>
        <p:txBody>
          <a:bodyPr/>
          <a:lstStyle/>
          <a:p>
            <a:fld id="{EE5CEA6A-D5E1-4850-949F-F4B5186F00A3}" type="slidenum">
              <a:rPr lang="ru-RU" smtClean="0"/>
              <a:t>4</a:t>
            </a:fld>
            <a:endParaRPr lang="ru-RU"/>
          </a:p>
        </p:txBody>
      </p:sp>
    </p:spTree>
    <p:extLst>
      <p:ext uri="{BB962C8B-B14F-4D97-AF65-F5344CB8AC3E}">
        <p14:creationId xmlns:p14="http://schemas.microsoft.com/office/powerpoint/2010/main" val="3867325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i="1" dirty="0"/>
              <a:t>Регламентный контроль</a:t>
            </a:r>
            <a:r>
              <a:rPr lang="ru-RU" dirty="0"/>
              <a:t> проверяет целостность и неизменность ключевых для системы файлов, сравнивая их контрольные суммы с эталонными значениями. Это могут быть как конфигурационные файлы, так и любые другие. </a:t>
            </a:r>
            <a:br>
              <a:rPr lang="ru-RU" dirty="0"/>
            </a:br>
            <a:r>
              <a:rPr lang="ru-RU" dirty="0"/>
              <a:t>Таким образом в ОС применяется эшелонированная защита от уязвимостей в приложениях и их подмены, чем минимизируется вред от угроз безопасности, в том числе и тех, которые используют уязвимости «нулевого» дня.</a:t>
            </a:r>
          </a:p>
        </p:txBody>
      </p:sp>
      <p:sp>
        <p:nvSpPr>
          <p:cNvPr id="4" name="Номер слайда 3"/>
          <p:cNvSpPr>
            <a:spLocks noGrp="1"/>
          </p:cNvSpPr>
          <p:nvPr>
            <p:ph type="sldNum" sz="quarter" idx="5"/>
          </p:nvPr>
        </p:nvSpPr>
        <p:spPr/>
        <p:txBody>
          <a:bodyPr/>
          <a:lstStyle/>
          <a:p>
            <a:fld id="{EE5CEA6A-D5E1-4850-949F-F4B5186F00A3}" type="slidenum">
              <a:rPr lang="ru-RU" smtClean="0"/>
              <a:t>36</a:t>
            </a:fld>
            <a:endParaRPr lang="ru-RU"/>
          </a:p>
        </p:txBody>
      </p:sp>
    </p:spTree>
    <p:extLst>
      <p:ext uri="{BB962C8B-B14F-4D97-AF65-F5344CB8AC3E}">
        <p14:creationId xmlns:p14="http://schemas.microsoft.com/office/powerpoint/2010/main" val="4228977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Уязвимость </a:t>
            </a:r>
            <a:r>
              <a:rPr lang="en-US" dirty="0" err="1"/>
              <a:t>PwnKit</a:t>
            </a:r>
            <a:r>
              <a:rPr lang="en-US" dirty="0"/>
              <a:t> </a:t>
            </a:r>
            <a:r>
              <a:rPr lang="ru-RU" dirty="0"/>
              <a:t>представляет из себя эксплойт вида </a:t>
            </a:r>
            <a:r>
              <a:rPr lang="en-US" dirty="0"/>
              <a:t>LPE(Local </a:t>
            </a:r>
            <a:r>
              <a:rPr lang="en-US" dirty="0" err="1"/>
              <a:t>Privelege</a:t>
            </a:r>
            <a:r>
              <a:rPr lang="en-US" dirty="0"/>
              <a:t> Escalation)</a:t>
            </a:r>
            <a:r>
              <a:rPr lang="ru-RU" dirty="0"/>
              <a:t>, который позволяет повысить </a:t>
            </a:r>
            <a:r>
              <a:rPr lang="ru-RU" dirty="0" err="1"/>
              <a:t>привелегии</a:t>
            </a:r>
            <a:r>
              <a:rPr lang="ru-RU" dirty="0"/>
              <a:t> в системе и подняться до рута.</a:t>
            </a:r>
          </a:p>
        </p:txBody>
      </p:sp>
      <p:sp>
        <p:nvSpPr>
          <p:cNvPr id="4" name="Номер слайда 3"/>
          <p:cNvSpPr>
            <a:spLocks noGrp="1"/>
          </p:cNvSpPr>
          <p:nvPr>
            <p:ph type="sldNum" sz="quarter" idx="5"/>
          </p:nvPr>
        </p:nvSpPr>
        <p:spPr/>
        <p:txBody>
          <a:bodyPr/>
          <a:lstStyle/>
          <a:p>
            <a:fld id="{EE5CEA6A-D5E1-4850-949F-F4B5186F00A3}" type="slidenum">
              <a:rPr lang="ru-RU" smtClean="0"/>
              <a:t>37</a:t>
            </a:fld>
            <a:endParaRPr lang="ru-RU"/>
          </a:p>
        </p:txBody>
      </p:sp>
    </p:spTree>
    <p:extLst>
      <p:ext uri="{BB962C8B-B14F-4D97-AF65-F5344CB8AC3E}">
        <p14:creationId xmlns:p14="http://schemas.microsoft.com/office/powerpoint/2010/main" val="2877056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1" kern="1200" dirty="0" smtClean="0">
                <a:solidFill>
                  <a:schemeClr val="tx1"/>
                </a:solidFill>
                <a:effectLst/>
                <a:latin typeface="+mn-lt"/>
                <a:ea typeface="+mn-ea"/>
                <a:cs typeface="+mn-cs"/>
              </a:rPr>
              <a:t>Описание уязвимости:</a:t>
            </a:r>
            <a:r>
              <a:rPr lang="en-US"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PwnKit</a:t>
            </a:r>
            <a:r>
              <a:rPr lang="ru-RU" sz="1200" kern="1200" dirty="0" smtClean="0">
                <a:solidFill>
                  <a:schemeClr val="tx1"/>
                </a:solidFill>
                <a:effectLst/>
                <a:latin typeface="+mn-lt"/>
                <a:ea typeface="+mn-ea"/>
                <a:cs typeface="+mn-cs"/>
              </a:rPr>
              <a:t> </a:t>
            </a:r>
            <a:r>
              <a:rPr lang="ru-RU" sz="1200" b="1" kern="1200" dirty="0" smtClean="0">
                <a:solidFill>
                  <a:schemeClr val="tx1"/>
                </a:solidFill>
                <a:effectLst/>
                <a:latin typeface="+mn-lt"/>
                <a:ea typeface="+mn-ea"/>
                <a:cs typeface="+mn-cs"/>
              </a:rPr>
              <a:t>(CVE-2021-4034)</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Исследовательская группа </a:t>
            </a:r>
            <a:r>
              <a:rPr lang="ru-RU" sz="1200" kern="1200" dirty="0" err="1" smtClean="0">
                <a:solidFill>
                  <a:schemeClr val="tx1"/>
                </a:solidFill>
                <a:effectLst/>
                <a:latin typeface="+mn-lt"/>
                <a:ea typeface="+mn-ea"/>
                <a:cs typeface="+mn-cs"/>
              </a:rPr>
              <a:t>Qualys</a:t>
            </a:r>
            <a:r>
              <a:rPr lang="ru-RU" sz="1200" kern="1200" dirty="0" smtClean="0">
                <a:solidFill>
                  <a:schemeClr val="tx1"/>
                </a:solidFill>
                <a:effectLst/>
                <a:latin typeface="+mn-lt"/>
                <a:ea typeface="+mn-ea"/>
                <a:cs typeface="+mn-cs"/>
              </a:rPr>
              <a:t> обнаружила уязвимость, приводящую к повреждению памяти, в </a:t>
            </a:r>
            <a:r>
              <a:rPr lang="ru-RU" sz="1200" kern="1200" dirty="0" err="1" smtClean="0">
                <a:solidFill>
                  <a:schemeClr val="tx1"/>
                </a:solidFill>
                <a:effectLst/>
                <a:latin typeface="+mn-lt"/>
                <a:ea typeface="+mn-ea"/>
                <a:cs typeface="+mn-cs"/>
              </a:rPr>
              <a:t>pkexec</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polkit</a:t>
            </a:r>
            <a:r>
              <a:rPr lang="ru-RU" sz="1200" kern="1200" dirty="0" smtClean="0">
                <a:solidFill>
                  <a:schemeClr val="tx1"/>
                </a:solidFill>
                <a:effectLst/>
                <a:latin typeface="+mn-lt"/>
                <a:ea typeface="+mn-ea"/>
                <a:cs typeface="+mn-cs"/>
              </a:rPr>
              <a:t>, корневой программе SUID, которая устанавливается по умолчанию во всех основных дистрибутивах </a:t>
            </a:r>
            <a:r>
              <a:rPr lang="ru-RU" sz="1200" kern="1200" dirty="0" err="1" smtClean="0">
                <a:solidFill>
                  <a:schemeClr val="tx1"/>
                </a:solidFill>
                <a:effectLst/>
                <a:latin typeface="+mn-lt"/>
                <a:ea typeface="+mn-ea"/>
                <a:cs typeface="+mn-cs"/>
              </a:rPr>
              <a:t>Linux</a:t>
            </a:r>
            <a:r>
              <a:rPr lang="ru-RU" sz="1200" kern="1200" dirty="0" smtClean="0">
                <a:solidFill>
                  <a:schemeClr val="tx1"/>
                </a:solidFill>
                <a:effectLst/>
                <a:latin typeface="+mn-lt"/>
                <a:ea typeface="+mn-ea"/>
                <a:cs typeface="+mn-cs"/>
              </a:rPr>
              <a:t>. Эта легко эксплуатируемая уязвимость позволяет любому непривилегированному пользователю получить полные привилегии </a:t>
            </a:r>
            <a:r>
              <a:rPr lang="ru-RU" sz="1200" kern="1200" dirty="0" err="1" smtClean="0">
                <a:solidFill>
                  <a:schemeClr val="tx1"/>
                </a:solidFill>
                <a:effectLst/>
                <a:latin typeface="+mn-lt"/>
                <a:ea typeface="+mn-ea"/>
                <a:cs typeface="+mn-cs"/>
              </a:rPr>
              <a:t>root</a:t>
            </a:r>
            <a:r>
              <a:rPr lang="ru-RU" sz="1200" kern="1200" dirty="0" smtClean="0">
                <a:solidFill>
                  <a:schemeClr val="tx1"/>
                </a:solidFill>
                <a:effectLst/>
                <a:latin typeface="+mn-lt"/>
                <a:ea typeface="+mn-ea"/>
                <a:cs typeface="+mn-cs"/>
              </a:rPr>
              <a:t> на уязвимом хосте, используя эту уязвимость в конфигурации по умолчанию.</a:t>
            </a:r>
          </a:p>
          <a:p>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38</a:t>
            </a:fld>
            <a:endParaRPr lang="ru-RU"/>
          </a:p>
        </p:txBody>
      </p:sp>
    </p:spTree>
    <p:extLst>
      <p:ext uri="{BB962C8B-B14F-4D97-AF65-F5344CB8AC3E}">
        <p14:creationId xmlns:p14="http://schemas.microsoft.com/office/powerpoint/2010/main" val="4202021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Технические детали уязвимости </a:t>
            </a:r>
            <a:r>
              <a:rPr lang="ru-RU" sz="1200" b="1" kern="1200" dirty="0" err="1" smtClean="0">
                <a:solidFill>
                  <a:schemeClr val="tx1"/>
                </a:solidFill>
                <a:effectLst/>
                <a:latin typeface="+mn-lt"/>
                <a:ea typeface="+mn-ea"/>
                <a:cs typeface="+mn-cs"/>
              </a:rPr>
              <a:t>PwnKit</a:t>
            </a:r>
            <a:r>
              <a:rPr lang="ru-RU" sz="1200" b="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Уязвимость возникает из-за ошибки в коде </a:t>
            </a:r>
            <a:r>
              <a:rPr lang="ru-RU" sz="1200" kern="1200" dirty="0" err="1" smtClean="0">
                <a:solidFill>
                  <a:schemeClr val="tx1"/>
                </a:solidFill>
                <a:effectLst/>
                <a:latin typeface="+mn-lt"/>
                <a:ea typeface="+mn-ea"/>
                <a:cs typeface="+mn-cs"/>
              </a:rPr>
              <a:t>pkexec</a:t>
            </a:r>
            <a:r>
              <a:rPr lang="ru-RU" sz="1200" kern="1200" dirty="0" smtClean="0">
                <a:solidFill>
                  <a:schemeClr val="tx1"/>
                </a:solidFill>
                <a:effectLst/>
                <a:latin typeface="+mn-lt"/>
                <a:ea typeface="+mn-ea"/>
                <a:cs typeface="+mn-cs"/>
              </a:rPr>
              <a:t>, связанной с неправильной обработкой числа аргументов, когда при отсутствии аргументов (т. е. список аргументов </a:t>
            </a:r>
            <a:r>
              <a:rPr lang="ru-RU" sz="1200" kern="1200" dirty="0" err="1" smtClean="0">
                <a:solidFill>
                  <a:schemeClr val="tx1"/>
                </a:solidFill>
                <a:effectLst/>
                <a:latin typeface="+mn-lt"/>
                <a:ea typeface="+mn-ea"/>
                <a:cs typeface="+mn-cs"/>
              </a:rPr>
              <a:t>argv</a:t>
            </a:r>
            <a:r>
              <a:rPr lang="ru-RU" sz="1200" kern="1200" dirty="0" smtClean="0">
                <a:solidFill>
                  <a:schemeClr val="tx1"/>
                </a:solidFill>
                <a:effectLst/>
                <a:latin typeface="+mn-lt"/>
                <a:ea typeface="+mn-ea"/>
                <a:cs typeface="+mn-cs"/>
              </a:rPr>
              <a:t>, который передается системному вызову </a:t>
            </a:r>
            <a:r>
              <a:rPr lang="ru-RU" sz="1200" kern="1200" dirty="0" err="1" smtClean="0">
                <a:solidFill>
                  <a:schemeClr val="tx1"/>
                </a:solidFill>
                <a:effectLst/>
                <a:latin typeface="+mn-lt"/>
                <a:ea typeface="+mn-ea"/>
                <a:cs typeface="+mn-cs"/>
              </a:rPr>
              <a:t>execve</a:t>
            </a:r>
            <a:r>
              <a:rPr lang="ru-RU" sz="1200" kern="1200" dirty="0" smtClean="0">
                <a:solidFill>
                  <a:schemeClr val="tx1"/>
                </a:solidFill>
                <a:effectLst/>
                <a:latin typeface="+mn-lt"/>
                <a:ea typeface="+mn-ea"/>
                <a:cs typeface="+mn-cs"/>
              </a:rPr>
              <a:t>(), пуст) возможно передать и выполнить «небезопасную» переменную в окружение </a:t>
            </a:r>
            <a:r>
              <a:rPr lang="ru-RU" sz="1200" kern="1200" dirty="0" err="1" smtClean="0">
                <a:solidFill>
                  <a:schemeClr val="tx1"/>
                </a:solidFill>
                <a:effectLst/>
                <a:latin typeface="+mn-lt"/>
                <a:ea typeface="+mn-ea"/>
                <a:cs typeface="+mn-cs"/>
              </a:rPr>
              <a:t>pkexec</a:t>
            </a:r>
            <a:r>
              <a:rPr lang="ru-RU" sz="1200" kern="1200" dirty="0" smtClean="0">
                <a:solidFill>
                  <a:schemeClr val="tx1"/>
                </a:solidFill>
                <a:effectLst/>
                <a:latin typeface="+mn-lt"/>
                <a:ea typeface="+mn-ea"/>
                <a:cs typeface="+mn-cs"/>
              </a:rPr>
              <a:t>. Обычно такие «небезопасные» переменные удаляются из окружения SUID-программ с помощью ld.so до выполнения </a:t>
            </a:r>
            <a:r>
              <a:rPr lang="ru-RU" sz="1200" kern="1200" dirty="0" err="1" smtClean="0">
                <a:solidFill>
                  <a:schemeClr val="tx1"/>
                </a:solidFill>
                <a:effectLst/>
                <a:latin typeface="+mn-lt"/>
                <a:ea typeface="+mn-ea"/>
                <a:cs typeface="+mn-cs"/>
              </a:rPr>
              <a:t>main</a:t>
            </a:r>
            <a:r>
              <a:rPr lang="ru-RU" sz="1200" kern="1200" dirty="0" smtClean="0">
                <a:solidFill>
                  <a:schemeClr val="tx1"/>
                </a:solidFill>
                <a:effectLst/>
                <a:latin typeface="+mn-lt"/>
                <a:ea typeface="+mn-ea"/>
                <a:cs typeface="+mn-cs"/>
              </a:rPr>
              <a:t>()-функции, однако данная уязвимость позволяет вновь ввести подобную переменную. При этом, т. к. у </a:t>
            </a:r>
            <a:r>
              <a:rPr lang="ru-RU" sz="1200" kern="1200" dirty="0" err="1" smtClean="0">
                <a:solidFill>
                  <a:schemeClr val="tx1"/>
                </a:solidFill>
                <a:effectLst/>
                <a:latin typeface="+mn-lt"/>
                <a:ea typeface="+mn-ea"/>
                <a:cs typeface="+mn-cs"/>
              </a:rPr>
              <a:t>pkexec</a:t>
            </a:r>
            <a:r>
              <a:rPr lang="ru-RU" sz="1200" kern="1200" dirty="0" smtClean="0">
                <a:solidFill>
                  <a:schemeClr val="tx1"/>
                </a:solidFill>
                <a:effectLst/>
                <a:latin typeface="+mn-lt"/>
                <a:ea typeface="+mn-ea"/>
                <a:cs typeface="+mn-cs"/>
              </a:rPr>
              <a:t> установлен SUID-бит от </a:t>
            </a:r>
            <a:r>
              <a:rPr lang="ru-RU" sz="1200" kern="1200" dirty="0" err="1" smtClean="0">
                <a:solidFill>
                  <a:schemeClr val="tx1"/>
                </a:solidFill>
                <a:effectLst/>
                <a:latin typeface="+mn-lt"/>
                <a:ea typeface="+mn-ea"/>
                <a:cs typeface="+mn-cs"/>
              </a:rPr>
              <a:t>root</a:t>
            </a:r>
            <a:r>
              <a:rPr lang="ru-RU" sz="1200" kern="1200" dirty="0" smtClean="0">
                <a:solidFill>
                  <a:schemeClr val="tx1"/>
                </a:solidFill>
                <a:effectLst/>
                <a:latin typeface="+mn-lt"/>
                <a:ea typeface="+mn-ea"/>
                <a:cs typeface="+mn-cs"/>
              </a:rPr>
              <a:t>, код выполняется от Учетной</a:t>
            </a:r>
            <a:r>
              <a:rPr lang="ru-RU" sz="1200" kern="1200" baseline="0" dirty="0" smtClean="0">
                <a:solidFill>
                  <a:schemeClr val="tx1"/>
                </a:solidFill>
                <a:effectLst/>
                <a:latin typeface="+mn-lt"/>
                <a:ea typeface="+mn-ea"/>
                <a:cs typeface="+mn-cs"/>
              </a:rPr>
              <a:t> Записи</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root</a:t>
            </a:r>
            <a:r>
              <a:rPr lang="ru-RU" sz="120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39</a:t>
            </a:fld>
            <a:endParaRPr lang="ru-RU"/>
          </a:p>
        </p:txBody>
      </p:sp>
    </p:spTree>
    <p:extLst>
      <p:ext uri="{BB962C8B-B14F-4D97-AF65-F5344CB8AC3E}">
        <p14:creationId xmlns:p14="http://schemas.microsoft.com/office/powerpoint/2010/main" val="2919765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видно на </a:t>
            </a:r>
            <a:r>
              <a:rPr lang="ru-RU" dirty="0" err="1"/>
              <a:t>скришоте</a:t>
            </a:r>
            <a:r>
              <a:rPr lang="ru-RU" dirty="0"/>
              <a:t>, благодаря уязвимости в ядре эскалация </a:t>
            </a:r>
            <a:r>
              <a:rPr lang="ru-RU" dirty="0" err="1"/>
              <a:t>привелегий</a:t>
            </a:r>
            <a:r>
              <a:rPr lang="ru-RU" dirty="0"/>
              <a:t> была выполнена успешно.</a:t>
            </a:r>
          </a:p>
          <a:p>
            <a:r>
              <a:rPr lang="ru-RU" dirty="0"/>
              <a:t>Давайте теперь попробуем другой подход</a:t>
            </a:r>
            <a:r>
              <a:rPr lang="en-US" dirty="0"/>
              <a:t>,</a:t>
            </a:r>
            <a:r>
              <a:rPr lang="ru-RU" dirty="0"/>
              <a:t> такой же как мы применяли в </a:t>
            </a:r>
            <a:r>
              <a:rPr lang="en-US" dirty="0"/>
              <a:t>Astra Linux Common Edition.</a:t>
            </a:r>
            <a:endParaRPr lang="ru-RU" dirty="0"/>
          </a:p>
        </p:txBody>
      </p:sp>
      <p:sp>
        <p:nvSpPr>
          <p:cNvPr id="4" name="Номер слайда 3"/>
          <p:cNvSpPr>
            <a:spLocks noGrp="1"/>
          </p:cNvSpPr>
          <p:nvPr>
            <p:ph type="sldNum" sz="quarter" idx="5"/>
          </p:nvPr>
        </p:nvSpPr>
        <p:spPr/>
        <p:txBody>
          <a:bodyPr/>
          <a:lstStyle/>
          <a:p>
            <a:fld id="{EE5CEA6A-D5E1-4850-949F-F4B5186F00A3}" type="slidenum">
              <a:rPr lang="ru-RU" smtClean="0"/>
              <a:t>40</a:t>
            </a:fld>
            <a:endParaRPr lang="ru-RU"/>
          </a:p>
        </p:txBody>
      </p:sp>
    </p:spTree>
    <p:extLst>
      <p:ext uri="{BB962C8B-B14F-4D97-AF65-F5344CB8AC3E}">
        <p14:creationId xmlns:p14="http://schemas.microsoft.com/office/powerpoint/2010/main" val="3602080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Тут я показываю, что </a:t>
            </a:r>
            <a:r>
              <a:rPr lang="ru-RU" dirty="0" err="1"/>
              <a:t>сплойт</a:t>
            </a:r>
            <a:r>
              <a:rPr lang="ru-RU" dirty="0"/>
              <a:t> как бы </a:t>
            </a:r>
            <a:r>
              <a:rPr lang="ru-RU" dirty="0" err="1"/>
              <a:t>рабоет</a:t>
            </a:r>
            <a:r>
              <a:rPr lang="ru-RU" dirty="0"/>
              <a:t>, но если создать юзера и задать для него уровень целостности и корректные настройки, то это не поможет, поскольку работает мандатный контроль целостности.</a:t>
            </a:r>
          </a:p>
        </p:txBody>
      </p:sp>
      <p:sp>
        <p:nvSpPr>
          <p:cNvPr id="4" name="Номер слайда 3"/>
          <p:cNvSpPr>
            <a:spLocks noGrp="1"/>
          </p:cNvSpPr>
          <p:nvPr>
            <p:ph type="sldNum" sz="quarter" idx="5"/>
          </p:nvPr>
        </p:nvSpPr>
        <p:spPr/>
        <p:txBody>
          <a:bodyPr/>
          <a:lstStyle/>
          <a:p>
            <a:fld id="{EE5CEA6A-D5E1-4850-949F-F4B5186F00A3}" type="slidenum">
              <a:rPr lang="ru-RU" smtClean="0"/>
              <a:t>41</a:t>
            </a:fld>
            <a:endParaRPr lang="ru-RU"/>
          </a:p>
        </p:txBody>
      </p:sp>
    </p:spTree>
    <p:extLst>
      <p:ext uri="{BB962C8B-B14F-4D97-AF65-F5344CB8AC3E}">
        <p14:creationId xmlns:p14="http://schemas.microsoft.com/office/powerpoint/2010/main" val="3512354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42</a:t>
            </a:fld>
            <a:endParaRPr lang="ru-RU"/>
          </a:p>
        </p:txBody>
      </p:sp>
    </p:spTree>
    <p:extLst>
      <p:ext uri="{BB962C8B-B14F-4D97-AF65-F5344CB8AC3E}">
        <p14:creationId xmlns:p14="http://schemas.microsoft.com/office/powerpoint/2010/main" val="40190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скриншоте представлены различия между системами. Самая слабая, версия Орел или же </a:t>
            </a:r>
            <a:r>
              <a:rPr lang="en-US" dirty="0"/>
              <a:t>Astra Linux Common Edition. </a:t>
            </a:r>
          </a:p>
          <a:p>
            <a:r>
              <a:rPr lang="ru-RU" dirty="0"/>
              <a:t>Самая сильная – Смоленск или же </a:t>
            </a:r>
            <a:r>
              <a:rPr lang="en-US" dirty="0"/>
              <a:t>Astra Linux Special Edition</a:t>
            </a:r>
            <a:r>
              <a:rPr lang="ru-RU" dirty="0"/>
              <a:t>.</a:t>
            </a:r>
          </a:p>
          <a:p>
            <a:endParaRPr lang="ru-RU" dirty="0"/>
          </a:p>
          <a:p>
            <a:r>
              <a:rPr lang="ru-RU" b="1" dirty="0"/>
              <a:t>Орел</a:t>
            </a:r>
          </a:p>
          <a:p>
            <a:r>
              <a:rPr lang="ru-RU" dirty="0"/>
              <a:t>Соответствует действующим условиям лицензирования ОС Astra Linux Common Edition и рекомендуется для обработки общедоступной информации в составе значимых объектов КИИ, не требующих применения СЗИ, прошедших оценку соответствия требованиям безопасности информации в форме обязательной сертификации, а также для применения в информационных системах, обрабатывающих информацию ограниченного доступа, совместно с сертифицированными средствами технической и криптографической защиты информации.</a:t>
            </a:r>
          </a:p>
          <a:p>
            <a:endParaRPr lang="ru-RU" dirty="0"/>
          </a:p>
          <a:p>
            <a:r>
              <a:rPr lang="ru-RU" b="1" dirty="0"/>
              <a:t>Воронеж</a:t>
            </a:r>
          </a:p>
          <a:p>
            <a:r>
              <a:rPr lang="ru-RU" dirty="0"/>
              <a:t>Рекомендуется для обработки конфиденциальной информации в ГИС, в информационных системах персональных данных, а также в составе значимых объектов КИИ. Дополнительно используется в других информационных (автоматизированных) системах для обработки информации ограниченного доступа без содержания сведений, составляющих гостайну.</a:t>
            </a:r>
          </a:p>
          <a:p>
            <a:endParaRPr lang="ru-RU" b="1" dirty="0"/>
          </a:p>
          <a:p>
            <a:r>
              <a:rPr lang="ru-RU" b="1" dirty="0"/>
              <a:t>Смоленск</a:t>
            </a:r>
          </a:p>
          <a:p>
            <a:r>
              <a:rPr lang="ru-RU" dirty="0"/>
              <a:t>Рекомендуется для обработки информации любой категории доступа в ГИС, в информационных системах персональных данных, в составе значимых объектов КИИ, иных информационных (автоматизированных) системах, обрабатывающих информацию ограниченного доступа, в т.ч. содержащую сведения, составляющие гостайну до степени «совершенно секретно» или «особой важности» (в зависимости от класса защиты, установленного в сертификате соответствия для используемого конечным пользователем варианта исполнения Astra Linux) включительно.</a:t>
            </a:r>
            <a:endParaRPr lang="ru-RU" b="0" dirty="0"/>
          </a:p>
        </p:txBody>
      </p:sp>
      <p:sp>
        <p:nvSpPr>
          <p:cNvPr id="4" name="Номер слайда 3"/>
          <p:cNvSpPr>
            <a:spLocks noGrp="1"/>
          </p:cNvSpPr>
          <p:nvPr>
            <p:ph type="sldNum" sz="quarter" idx="5"/>
          </p:nvPr>
        </p:nvSpPr>
        <p:spPr/>
        <p:txBody>
          <a:bodyPr/>
          <a:lstStyle/>
          <a:p>
            <a:fld id="{EE5CEA6A-D5E1-4850-949F-F4B5186F00A3}" type="slidenum">
              <a:rPr lang="ru-RU" smtClean="0"/>
              <a:t>5</a:t>
            </a:fld>
            <a:endParaRPr lang="ru-RU"/>
          </a:p>
        </p:txBody>
      </p:sp>
    </p:spTree>
    <p:extLst>
      <p:ext uri="{BB962C8B-B14F-4D97-AF65-F5344CB8AC3E}">
        <p14:creationId xmlns:p14="http://schemas.microsoft.com/office/powerpoint/2010/main" val="114589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a:t>
            </a:r>
            <a:r>
              <a:rPr lang="en-US" dirty="0" smtClean="0"/>
              <a:t> </a:t>
            </a:r>
            <a:r>
              <a:rPr lang="ru-RU" dirty="0" smtClean="0"/>
              <a:t>ОС </a:t>
            </a:r>
            <a:r>
              <a:rPr lang="ru-RU" dirty="0" err="1" smtClean="0"/>
              <a:t>Astra</a:t>
            </a:r>
            <a:r>
              <a:rPr lang="ru-RU" dirty="0" smtClean="0"/>
              <a:t> </a:t>
            </a:r>
            <a:r>
              <a:rPr lang="ru-RU" dirty="0" err="1" smtClean="0"/>
              <a:t>Linux</a:t>
            </a:r>
            <a:r>
              <a:rPr lang="ru-RU" dirty="0" smtClean="0"/>
              <a:t> </a:t>
            </a:r>
            <a:r>
              <a:rPr lang="ru-RU" dirty="0" err="1" smtClean="0"/>
              <a:t>Special</a:t>
            </a:r>
            <a:r>
              <a:rPr lang="ru-RU" dirty="0" smtClean="0"/>
              <a:t> </a:t>
            </a:r>
            <a:r>
              <a:rPr lang="ru-RU" dirty="0" err="1" smtClean="0"/>
              <a:t>Edition</a:t>
            </a:r>
            <a:r>
              <a:rPr lang="ru-RU" dirty="0" smtClean="0"/>
              <a:t> </a:t>
            </a:r>
            <a:r>
              <a:rPr lang="ru-RU" dirty="0" err="1" smtClean="0"/>
              <a:t>обеспещивает</a:t>
            </a:r>
            <a:r>
              <a:rPr lang="ru-RU" dirty="0" smtClean="0"/>
              <a:t> защиту информации, содержащую сведения, составляющие государственную тайну с грифом не выше «совершенно секретно» </a:t>
            </a:r>
            <a:endParaRPr lang="en-US" dirty="0" smtClean="0"/>
          </a:p>
          <a:p>
            <a:r>
              <a:rPr lang="ru-RU" dirty="0" smtClean="0"/>
              <a:t>● Система защиты информации (СЗИ) </a:t>
            </a:r>
            <a:r>
              <a:rPr lang="ru-RU" dirty="0" err="1" smtClean="0"/>
              <a:t>Astra</a:t>
            </a:r>
            <a:r>
              <a:rPr lang="ru-RU" dirty="0" smtClean="0"/>
              <a:t> </a:t>
            </a:r>
            <a:r>
              <a:rPr lang="ru-RU" dirty="0" err="1" smtClean="0"/>
              <a:t>Linux</a:t>
            </a:r>
            <a:r>
              <a:rPr lang="ru-RU" dirty="0" smtClean="0"/>
              <a:t> основана на мандатной </a:t>
            </a:r>
            <a:r>
              <a:rPr lang="ru-RU" dirty="0" err="1" smtClean="0"/>
              <a:t>сущностно</a:t>
            </a:r>
            <a:r>
              <a:rPr lang="ru-RU" dirty="0" smtClean="0"/>
              <a:t>-ролевой модели управления доступом и информационными потоками в ОС (МРОСЛ </a:t>
            </a:r>
            <a:r>
              <a:rPr lang="ru-RU" dirty="0" err="1" smtClean="0"/>
              <a:t>ДПмодель</a:t>
            </a:r>
            <a:r>
              <a:rPr lang="ru-RU" dirty="0" smtClean="0"/>
              <a:t>) </a:t>
            </a:r>
            <a:endParaRPr lang="en-US" dirty="0" smtClean="0"/>
          </a:p>
          <a:p>
            <a:r>
              <a:rPr lang="ru-RU" dirty="0" smtClean="0"/>
              <a:t>● СЗИ реализована в виде модуля безопасности ядра ОС </a:t>
            </a:r>
            <a:r>
              <a:rPr lang="ru-RU" dirty="0" err="1" smtClean="0"/>
              <a:t>Linux</a:t>
            </a:r>
            <a:r>
              <a:rPr lang="ru-RU" dirty="0" smtClean="0"/>
              <a:t> (</a:t>
            </a:r>
            <a:r>
              <a:rPr lang="ru-RU" dirty="0" err="1" smtClean="0"/>
              <a:t>Linux</a:t>
            </a:r>
            <a:r>
              <a:rPr lang="ru-RU" dirty="0" smtClean="0"/>
              <a:t> </a:t>
            </a:r>
            <a:r>
              <a:rPr lang="ru-RU" dirty="0" err="1" smtClean="0"/>
              <a:t>Security</a:t>
            </a:r>
            <a:r>
              <a:rPr lang="ru-RU" dirty="0" smtClean="0"/>
              <a:t> </a:t>
            </a:r>
            <a:r>
              <a:rPr lang="ru-RU" dirty="0" err="1" smtClean="0"/>
              <a:t>Module</a:t>
            </a:r>
            <a:r>
              <a:rPr lang="ru-RU" dirty="0" smtClean="0"/>
              <a:t>, LSM)</a:t>
            </a:r>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6</a:t>
            </a:fld>
            <a:endParaRPr lang="ru-RU"/>
          </a:p>
        </p:txBody>
      </p:sp>
    </p:spTree>
    <p:extLst>
      <p:ext uri="{BB962C8B-B14F-4D97-AF65-F5344CB8AC3E}">
        <p14:creationId xmlns:p14="http://schemas.microsoft.com/office/powerpoint/2010/main" val="3525340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Модель оперирует со следующими основными понятиями:</a:t>
            </a:r>
            <a:endParaRPr lang="en-US" dirty="0" smtClean="0"/>
          </a:p>
          <a:p>
            <a:r>
              <a:rPr lang="ru-RU" dirty="0" smtClean="0"/>
              <a:t> ● Сущности</a:t>
            </a:r>
            <a:endParaRPr lang="en-US" dirty="0" smtClean="0"/>
          </a:p>
          <a:p>
            <a:r>
              <a:rPr lang="ru-RU" dirty="0" smtClean="0"/>
              <a:t> ● Сессии </a:t>
            </a:r>
            <a:endParaRPr lang="en-US" dirty="0" smtClean="0"/>
          </a:p>
          <a:p>
            <a:r>
              <a:rPr lang="ru-RU" dirty="0" smtClean="0"/>
              <a:t>● Учетные записи пользователей </a:t>
            </a:r>
            <a:endParaRPr lang="en-US" dirty="0" smtClean="0"/>
          </a:p>
          <a:p>
            <a:r>
              <a:rPr lang="ru-RU" dirty="0" smtClean="0"/>
              <a:t>● Роли </a:t>
            </a:r>
            <a:endParaRPr lang="en-US" dirty="0" smtClean="0"/>
          </a:p>
          <a:p>
            <a:r>
              <a:rPr lang="ru-RU" dirty="0" smtClean="0"/>
              <a:t>● Права доступа </a:t>
            </a:r>
            <a:endParaRPr lang="en-US" dirty="0" smtClean="0"/>
          </a:p>
          <a:p>
            <a:r>
              <a:rPr lang="ru-RU" dirty="0" smtClean="0"/>
              <a:t>● Доступы </a:t>
            </a:r>
            <a:endParaRPr lang="en-US" dirty="0" smtClean="0"/>
          </a:p>
          <a:p>
            <a:endParaRPr lang="en-US" dirty="0" smtClean="0"/>
          </a:p>
          <a:p>
            <a:endParaRPr lang="en-US" dirty="0" smtClean="0"/>
          </a:p>
          <a:p>
            <a:r>
              <a:rPr lang="ru-RU" dirty="0" smtClean="0"/>
              <a:t>Модель описывает ограничения на доступы к сущностям и ролям, опираясь на три механизма защиты информации: </a:t>
            </a:r>
            <a:endParaRPr lang="en-US" dirty="0" smtClean="0"/>
          </a:p>
          <a:p>
            <a:r>
              <a:rPr lang="ru-RU" dirty="0" smtClean="0"/>
              <a:t>● Мандатный контроль целостности (MIC) </a:t>
            </a:r>
            <a:endParaRPr lang="en-US" dirty="0" smtClean="0"/>
          </a:p>
          <a:p>
            <a:r>
              <a:rPr lang="en-US" dirty="0" smtClean="0"/>
              <a:t>	</a:t>
            </a:r>
            <a:r>
              <a:rPr lang="ru-RU" dirty="0" smtClean="0"/>
              <a:t>○ Высоко-целостные сущности должны быть защищены от модификации низко-целостными</a:t>
            </a:r>
            <a:r>
              <a:rPr lang="en-US" baseline="0" dirty="0" smtClean="0"/>
              <a:t> 	</a:t>
            </a:r>
            <a:r>
              <a:rPr lang="ru-RU" dirty="0" smtClean="0"/>
              <a:t>сессиями. </a:t>
            </a:r>
            <a:endParaRPr lang="en-US" dirty="0" smtClean="0"/>
          </a:p>
          <a:p>
            <a:r>
              <a:rPr lang="ru-RU" dirty="0" smtClean="0"/>
              <a:t>● Мандатное управление доступом (MAC) </a:t>
            </a:r>
            <a:endParaRPr lang="en-US" dirty="0" smtClean="0"/>
          </a:p>
          <a:p>
            <a:r>
              <a:rPr lang="en-US" dirty="0" smtClean="0"/>
              <a:t>	</a:t>
            </a:r>
            <a:r>
              <a:rPr lang="ru-RU" dirty="0" smtClean="0"/>
              <a:t>○ Доступы к сущности от сессий, которые не обладают сопоставимой меткой </a:t>
            </a:r>
            <a:r>
              <a:rPr lang="en-US" dirty="0" smtClean="0"/>
              <a:t>	</a:t>
            </a:r>
            <a:r>
              <a:rPr lang="ru-RU" dirty="0" smtClean="0"/>
              <a:t>конфиденциальности, запрещены. </a:t>
            </a:r>
            <a:endParaRPr lang="en-US" dirty="0" smtClean="0"/>
          </a:p>
          <a:p>
            <a:r>
              <a:rPr lang="ru-RU" dirty="0" smtClean="0"/>
              <a:t>● Управление доступом на основе ролей (RBAC)</a:t>
            </a:r>
            <a:endParaRPr lang="en-US" dirty="0" smtClean="0"/>
          </a:p>
          <a:p>
            <a:endParaRPr lang="en-US" dirty="0" smtClean="0"/>
          </a:p>
          <a:p>
            <a:endParaRPr lang="en-US" dirty="0" smtClean="0"/>
          </a:p>
          <a:p>
            <a:r>
              <a:rPr lang="ru-RU" dirty="0" smtClean="0"/>
              <a:t>Модель определяет 44 операции в форме программных контрактов: </a:t>
            </a:r>
            <a:endParaRPr lang="en-US" dirty="0" smtClean="0"/>
          </a:p>
          <a:p>
            <a:r>
              <a:rPr lang="ru-RU" dirty="0" smtClean="0"/>
              <a:t>● 34 из них описывают:</a:t>
            </a:r>
            <a:endParaRPr lang="en-US" dirty="0" smtClean="0"/>
          </a:p>
          <a:p>
            <a:r>
              <a:rPr lang="en-US" dirty="0" smtClean="0"/>
              <a:t>	</a:t>
            </a:r>
            <a:r>
              <a:rPr lang="ru-RU" dirty="0" smtClean="0"/>
              <a:t> ○ создание или удаление сущностей, сессий, ролей, учетных записей пользователей </a:t>
            </a:r>
            <a:endParaRPr lang="en-US" dirty="0" smtClean="0"/>
          </a:p>
          <a:p>
            <a:r>
              <a:rPr lang="en-US" dirty="0" smtClean="0"/>
              <a:t>	</a:t>
            </a:r>
            <a:r>
              <a:rPr lang="ru-RU" dirty="0" smtClean="0"/>
              <a:t>○</a:t>
            </a:r>
            <a:r>
              <a:rPr lang="en-US" dirty="0" smtClean="0"/>
              <a:t> </a:t>
            </a:r>
            <a:r>
              <a:rPr lang="ru-RU" dirty="0" smtClean="0"/>
              <a:t>изменение меток целостности и конфиденциальности </a:t>
            </a:r>
            <a:endParaRPr lang="en-US" dirty="0" smtClean="0"/>
          </a:p>
          <a:p>
            <a:r>
              <a:rPr lang="en-US" dirty="0" smtClean="0"/>
              <a:t>	</a:t>
            </a:r>
            <a:r>
              <a:rPr lang="ru-RU" dirty="0" smtClean="0"/>
              <a:t>○ получение и удаление доступов и прав доступа </a:t>
            </a:r>
            <a:endParaRPr lang="en-US" dirty="0" smtClean="0"/>
          </a:p>
          <a:p>
            <a:r>
              <a:rPr lang="ru-RU" dirty="0" smtClean="0"/>
              <a:t>● 10 операций служат для более точного анализа безопасности модели в терминах информационных потоков по памяти и по времени </a:t>
            </a:r>
            <a:endParaRPr lang="ru-RU" dirty="0"/>
          </a:p>
        </p:txBody>
      </p:sp>
      <p:sp>
        <p:nvSpPr>
          <p:cNvPr id="4" name="Номер слайда 3"/>
          <p:cNvSpPr>
            <a:spLocks noGrp="1"/>
          </p:cNvSpPr>
          <p:nvPr>
            <p:ph type="sldNum" sz="quarter" idx="10"/>
          </p:nvPr>
        </p:nvSpPr>
        <p:spPr/>
        <p:txBody>
          <a:bodyPr/>
          <a:lstStyle/>
          <a:p>
            <a:fld id="{EE5CEA6A-D5E1-4850-949F-F4B5186F00A3}" type="slidenum">
              <a:rPr lang="ru-RU" smtClean="0"/>
              <a:t>8</a:t>
            </a:fld>
            <a:endParaRPr lang="ru-RU"/>
          </a:p>
        </p:txBody>
      </p:sp>
    </p:spTree>
    <p:extLst>
      <p:ext uri="{BB962C8B-B14F-4D97-AF65-F5344CB8AC3E}">
        <p14:creationId xmlns:p14="http://schemas.microsoft.com/office/powerpoint/2010/main" val="385474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Посмотрим на дистрибутив в живую и рассмотрим процесс установки.</a:t>
            </a:r>
            <a:endParaRPr lang="en-US" dirty="0"/>
          </a:p>
          <a:p>
            <a:endParaRPr lang="en-US" dirty="0"/>
          </a:p>
          <a:p>
            <a:r>
              <a:rPr lang="ru-RU" dirty="0"/>
              <a:t>Как видно на скриншоте, установка возможна двумя способами.</a:t>
            </a:r>
          </a:p>
          <a:p>
            <a:pPr marL="228600" indent="-228600">
              <a:buAutoNum type="arabicPeriod"/>
            </a:pPr>
            <a:r>
              <a:rPr lang="ru-RU" dirty="0"/>
              <a:t>Установка с помощью графического окна, что далее будет продемонстрировано</a:t>
            </a:r>
          </a:p>
          <a:p>
            <a:pPr marL="228600" indent="-228600">
              <a:buAutoNum type="arabicPeriod"/>
            </a:pPr>
            <a:r>
              <a:rPr lang="ru-RU" dirty="0"/>
              <a:t>Установка с помощью графического окружения, которое нарисовано в </a:t>
            </a:r>
            <a:r>
              <a:rPr lang="en-US" dirty="0" err="1"/>
              <a:t>ncurses</a:t>
            </a:r>
            <a:r>
              <a:rPr lang="ru-RU" dirty="0"/>
              <a:t>. Для того, чтобы понять как это, вспомните, когда мы писали </a:t>
            </a:r>
            <a:r>
              <a:rPr lang="ru-RU" dirty="0" err="1"/>
              <a:t>танчики</a:t>
            </a:r>
            <a:r>
              <a:rPr lang="ru-RU" dirty="0"/>
              <a:t> на С на парах Андрея Васильевича. Данный вариант установки подходит для более опытных пользователей, т.к. установка может быть </a:t>
            </a:r>
            <a:r>
              <a:rPr lang="ru-RU" dirty="0" err="1"/>
              <a:t>неинтуинтивна</a:t>
            </a:r>
            <a:r>
              <a:rPr lang="ru-RU" dirty="0"/>
              <a:t> понятна пользователю.</a:t>
            </a:r>
          </a:p>
          <a:p>
            <a:pPr marL="228600" indent="-228600">
              <a:buAutoNum type="arabicPeriod"/>
            </a:pPr>
            <a:endParaRPr lang="ru-RU" dirty="0"/>
          </a:p>
          <a:p>
            <a:pPr marL="0" indent="0">
              <a:buNone/>
            </a:pPr>
            <a:r>
              <a:rPr lang="ru-RU" dirty="0"/>
              <a:t>Третий вариант, Режим Восстановления, загружает систему в </a:t>
            </a:r>
            <a:r>
              <a:rPr lang="en-US" dirty="0"/>
              <a:t>Live</a:t>
            </a:r>
            <a:r>
              <a:rPr lang="ru-RU" dirty="0"/>
              <a:t> режиме и позволяет починить возникшие проблемы, которые требуют </a:t>
            </a:r>
            <a:r>
              <a:rPr lang="ru-RU" dirty="0" err="1"/>
              <a:t>отмонтированный</a:t>
            </a:r>
            <a:r>
              <a:rPr lang="ru-RU" dirty="0"/>
              <a:t> диск.</a:t>
            </a:r>
          </a:p>
        </p:txBody>
      </p:sp>
      <p:sp>
        <p:nvSpPr>
          <p:cNvPr id="4" name="Номер слайда 3"/>
          <p:cNvSpPr>
            <a:spLocks noGrp="1"/>
          </p:cNvSpPr>
          <p:nvPr>
            <p:ph type="sldNum" sz="quarter" idx="5"/>
          </p:nvPr>
        </p:nvSpPr>
        <p:spPr/>
        <p:txBody>
          <a:bodyPr/>
          <a:lstStyle/>
          <a:p>
            <a:fld id="{EE5CEA6A-D5E1-4850-949F-F4B5186F00A3}" type="slidenum">
              <a:rPr lang="ru-RU" smtClean="0"/>
              <a:t>9</a:t>
            </a:fld>
            <a:endParaRPr lang="ru-RU"/>
          </a:p>
        </p:txBody>
      </p:sp>
    </p:spTree>
    <p:extLst>
      <p:ext uri="{BB962C8B-B14F-4D97-AF65-F5344CB8AC3E}">
        <p14:creationId xmlns:p14="http://schemas.microsoft.com/office/powerpoint/2010/main" val="134483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деле, обычное пользовательское соглашение, но забавно видеть в ОС что-то непосредственно относящееся к </a:t>
            </a:r>
            <a:r>
              <a:rPr lang="ru-RU" dirty="0" smtClean="0"/>
              <a:t>законодательству </a:t>
            </a:r>
            <a:r>
              <a:rPr lang="ru-RU" dirty="0"/>
              <a:t>РФ.</a:t>
            </a:r>
          </a:p>
        </p:txBody>
      </p:sp>
      <p:sp>
        <p:nvSpPr>
          <p:cNvPr id="4" name="Номер слайда 3"/>
          <p:cNvSpPr>
            <a:spLocks noGrp="1"/>
          </p:cNvSpPr>
          <p:nvPr>
            <p:ph type="sldNum" sz="quarter" idx="5"/>
          </p:nvPr>
        </p:nvSpPr>
        <p:spPr/>
        <p:txBody>
          <a:bodyPr/>
          <a:lstStyle/>
          <a:p>
            <a:fld id="{EE5CEA6A-D5E1-4850-949F-F4B5186F00A3}" type="slidenum">
              <a:rPr lang="ru-RU" smtClean="0"/>
              <a:t>10</a:t>
            </a:fld>
            <a:endParaRPr lang="ru-RU"/>
          </a:p>
        </p:txBody>
      </p:sp>
    </p:spTree>
    <p:extLst>
      <p:ext uri="{BB962C8B-B14F-4D97-AF65-F5344CB8AC3E}">
        <p14:creationId xmlns:p14="http://schemas.microsoft.com/office/powerpoint/2010/main" val="368586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Далее происходит обычная настройка дистрибутива, ничем не отличная от настройки </a:t>
            </a:r>
            <a:r>
              <a:rPr lang="en-US" dirty="0"/>
              <a:t>Debian 10-11 </a:t>
            </a:r>
            <a:r>
              <a:rPr lang="ru-RU" dirty="0"/>
              <a:t>версий. Поэтому некоторые этапы мы пропустим.</a:t>
            </a:r>
          </a:p>
        </p:txBody>
      </p:sp>
      <p:sp>
        <p:nvSpPr>
          <p:cNvPr id="4" name="Номер слайда 3"/>
          <p:cNvSpPr>
            <a:spLocks noGrp="1"/>
          </p:cNvSpPr>
          <p:nvPr>
            <p:ph type="sldNum" sz="quarter" idx="5"/>
          </p:nvPr>
        </p:nvSpPr>
        <p:spPr/>
        <p:txBody>
          <a:bodyPr/>
          <a:lstStyle/>
          <a:p>
            <a:fld id="{EE5CEA6A-D5E1-4850-949F-F4B5186F00A3}" type="slidenum">
              <a:rPr lang="ru-RU" smtClean="0"/>
              <a:t>11</a:t>
            </a:fld>
            <a:endParaRPr lang="ru-RU"/>
          </a:p>
        </p:txBody>
      </p:sp>
    </p:spTree>
    <p:extLst>
      <p:ext uri="{BB962C8B-B14F-4D97-AF65-F5344CB8AC3E}">
        <p14:creationId xmlns:p14="http://schemas.microsoft.com/office/powerpoint/2010/main" val="217337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740D1-E32B-467C-95F1-E69E1068F97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A0B3A7B-76C0-4940-8565-7BD23F005B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FBB975B-EC48-403E-BFEB-787FA9E17BCF}"/>
              </a:ext>
            </a:extLst>
          </p:cNvPr>
          <p:cNvSpPr>
            <a:spLocks noGrp="1"/>
          </p:cNvSpPr>
          <p:nvPr>
            <p:ph type="dt" sz="half" idx="10"/>
          </p:nvPr>
        </p:nvSpPr>
        <p:spPr/>
        <p:txBody>
          <a:bodyPr/>
          <a:lstStyle/>
          <a:p>
            <a:fld id="{C24524FA-14D6-4837-A60F-1EB651538AE0}" type="datetime1">
              <a:rPr lang="ru-RU" smtClean="0"/>
              <a:t>23.05.2022</a:t>
            </a:fld>
            <a:endParaRPr lang="ru-RU"/>
          </a:p>
        </p:txBody>
      </p:sp>
      <p:sp>
        <p:nvSpPr>
          <p:cNvPr id="5" name="Нижний колонтитул 4">
            <a:extLst>
              <a:ext uri="{FF2B5EF4-FFF2-40B4-BE49-F238E27FC236}">
                <a16:creationId xmlns:a16="http://schemas.microsoft.com/office/drawing/2014/main" id="{E7839984-E20E-4FC4-811C-BB7722153D0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E2810AD-BF1F-4692-8642-AB4A1994895E}"/>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1336475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4CC93A-4FF9-46FF-9BCB-0AB0A3566C1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FE4B3AC-D9A7-4595-8CD8-2D7DE288E53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D0BB48E-AD9A-4A35-B182-6618442F17E6}"/>
              </a:ext>
            </a:extLst>
          </p:cNvPr>
          <p:cNvSpPr>
            <a:spLocks noGrp="1"/>
          </p:cNvSpPr>
          <p:nvPr>
            <p:ph type="dt" sz="half" idx="10"/>
          </p:nvPr>
        </p:nvSpPr>
        <p:spPr/>
        <p:txBody>
          <a:bodyPr/>
          <a:lstStyle/>
          <a:p>
            <a:fld id="{7258AB70-5CAE-4AF2-9960-DE00E4DE5AE3}" type="datetime1">
              <a:rPr lang="ru-RU" smtClean="0"/>
              <a:t>23.05.2022</a:t>
            </a:fld>
            <a:endParaRPr lang="ru-RU"/>
          </a:p>
        </p:txBody>
      </p:sp>
      <p:sp>
        <p:nvSpPr>
          <p:cNvPr id="5" name="Нижний колонтитул 4">
            <a:extLst>
              <a:ext uri="{FF2B5EF4-FFF2-40B4-BE49-F238E27FC236}">
                <a16:creationId xmlns:a16="http://schemas.microsoft.com/office/drawing/2014/main" id="{087013A6-D580-4333-AB43-F8947E9012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B1A626B-B02E-4B97-BF7D-2DD5673412A3}"/>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356739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A152D22-666A-4EEB-A392-D00E09F041C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3700850-ED74-483A-A803-8F77632037D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1011FDF-0CDA-468B-9235-AB692DD3032C}"/>
              </a:ext>
            </a:extLst>
          </p:cNvPr>
          <p:cNvSpPr>
            <a:spLocks noGrp="1"/>
          </p:cNvSpPr>
          <p:nvPr>
            <p:ph type="dt" sz="half" idx="10"/>
          </p:nvPr>
        </p:nvSpPr>
        <p:spPr/>
        <p:txBody>
          <a:bodyPr/>
          <a:lstStyle/>
          <a:p>
            <a:fld id="{DEFF91DA-9D71-45E0-BF65-E76970BC87DE}" type="datetime1">
              <a:rPr lang="ru-RU" smtClean="0"/>
              <a:t>23.05.2022</a:t>
            </a:fld>
            <a:endParaRPr lang="ru-RU"/>
          </a:p>
        </p:txBody>
      </p:sp>
      <p:sp>
        <p:nvSpPr>
          <p:cNvPr id="5" name="Нижний колонтитул 4">
            <a:extLst>
              <a:ext uri="{FF2B5EF4-FFF2-40B4-BE49-F238E27FC236}">
                <a16:creationId xmlns:a16="http://schemas.microsoft.com/office/drawing/2014/main" id="{FFF26BF1-BE00-4563-8CDE-EDDDC618BDB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2CBB387-4E48-42D6-87FF-F97110A4972A}"/>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2712266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2D6601-F253-4F1E-93D6-2B19FAEFBE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A75BA43-011D-43D2-9392-B43CA0F2449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68A4D69-89C0-4BBA-B05B-87C8A759DEA8}"/>
              </a:ext>
            </a:extLst>
          </p:cNvPr>
          <p:cNvSpPr>
            <a:spLocks noGrp="1"/>
          </p:cNvSpPr>
          <p:nvPr>
            <p:ph type="dt" sz="half" idx="10"/>
          </p:nvPr>
        </p:nvSpPr>
        <p:spPr/>
        <p:txBody>
          <a:bodyPr/>
          <a:lstStyle/>
          <a:p>
            <a:fld id="{8F97616A-2A21-453B-B990-87B61788FC37}" type="datetime1">
              <a:rPr lang="ru-RU" smtClean="0"/>
              <a:t>23.05.2022</a:t>
            </a:fld>
            <a:endParaRPr lang="ru-RU"/>
          </a:p>
        </p:txBody>
      </p:sp>
      <p:sp>
        <p:nvSpPr>
          <p:cNvPr id="5" name="Нижний колонтитул 4">
            <a:extLst>
              <a:ext uri="{FF2B5EF4-FFF2-40B4-BE49-F238E27FC236}">
                <a16:creationId xmlns:a16="http://schemas.microsoft.com/office/drawing/2014/main" id="{36B405D8-BE27-432B-9EDF-A67279C311C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ACBAB18-CEB9-497E-8C13-05D6BEE5F192}"/>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45611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352C64-450A-4B5F-9B7C-45D91B92B34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F79C168-2371-4B27-B38C-7735DC5969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AD3875C-8F69-4F13-A0FD-A3CF5736CE6A}"/>
              </a:ext>
            </a:extLst>
          </p:cNvPr>
          <p:cNvSpPr>
            <a:spLocks noGrp="1"/>
          </p:cNvSpPr>
          <p:nvPr>
            <p:ph type="dt" sz="half" idx="10"/>
          </p:nvPr>
        </p:nvSpPr>
        <p:spPr/>
        <p:txBody>
          <a:bodyPr/>
          <a:lstStyle/>
          <a:p>
            <a:fld id="{73BFEFE5-AFA4-48FC-8EA5-92AC3F8FC124}" type="datetime1">
              <a:rPr lang="ru-RU" smtClean="0"/>
              <a:t>23.05.2022</a:t>
            </a:fld>
            <a:endParaRPr lang="ru-RU"/>
          </a:p>
        </p:txBody>
      </p:sp>
      <p:sp>
        <p:nvSpPr>
          <p:cNvPr id="5" name="Нижний колонтитул 4">
            <a:extLst>
              <a:ext uri="{FF2B5EF4-FFF2-40B4-BE49-F238E27FC236}">
                <a16:creationId xmlns:a16="http://schemas.microsoft.com/office/drawing/2014/main" id="{3B2AE685-ECE3-46CD-B97D-703565DB240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521E5B7-7E22-4C6A-B18D-1B6765F1092F}"/>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122045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74CEC8-0A35-4379-8275-5F0ED011848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A4A4DA2-ABBC-430B-8FAC-F9B6379303E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57F430AC-3F1E-4244-AAA2-9A88395F476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A84605D-30C8-47DA-AC86-BA2D86C6CA91}"/>
              </a:ext>
            </a:extLst>
          </p:cNvPr>
          <p:cNvSpPr>
            <a:spLocks noGrp="1"/>
          </p:cNvSpPr>
          <p:nvPr>
            <p:ph type="dt" sz="half" idx="10"/>
          </p:nvPr>
        </p:nvSpPr>
        <p:spPr/>
        <p:txBody>
          <a:bodyPr/>
          <a:lstStyle/>
          <a:p>
            <a:fld id="{BB7E6153-1828-490A-88E5-DA49B52C4C26}" type="datetime1">
              <a:rPr lang="ru-RU" smtClean="0"/>
              <a:t>23.05.2022</a:t>
            </a:fld>
            <a:endParaRPr lang="ru-RU"/>
          </a:p>
        </p:txBody>
      </p:sp>
      <p:sp>
        <p:nvSpPr>
          <p:cNvPr id="6" name="Нижний колонтитул 5">
            <a:extLst>
              <a:ext uri="{FF2B5EF4-FFF2-40B4-BE49-F238E27FC236}">
                <a16:creationId xmlns:a16="http://schemas.microsoft.com/office/drawing/2014/main" id="{BBD4E641-2BCA-4525-8862-057DD6F0EAA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63192F8-70C6-4F0D-B58C-D223567336C9}"/>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3061964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ABD89F-52BD-4540-8CD6-CD0BD9DB2D7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AECF7BC-81D1-488E-9949-6EAF19E390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22D796B-9D1D-4C54-8D86-C5A77D181C7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F034ABE-1E56-40DB-8709-424DECADE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664519D-7E7C-4801-835A-861081226B9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186A06D-4EBE-4E2A-A36B-B2DA89EAD50D}"/>
              </a:ext>
            </a:extLst>
          </p:cNvPr>
          <p:cNvSpPr>
            <a:spLocks noGrp="1"/>
          </p:cNvSpPr>
          <p:nvPr>
            <p:ph type="dt" sz="half" idx="10"/>
          </p:nvPr>
        </p:nvSpPr>
        <p:spPr/>
        <p:txBody>
          <a:bodyPr/>
          <a:lstStyle/>
          <a:p>
            <a:fld id="{DD50A650-D1AC-43FB-BDBD-378C6EE26BDA}" type="datetime1">
              <a:rPr lang="ru-RU" smtClean="0"/>
              <a:t>23.05.2022</a:t>
            </a:fld>
            <a:endParaRPr lang="ru-RU"/>
          </a:p>
        </p:txBody>
      </p:sp>
      <p:sp>
        <p:nvSpPr>
          <p:cNvPr id="8" name="Нижний колонтитул 7">
            <a:extLst>
              <a:ext uri="{FF2B5EF4-FFF2-40B4-BE49-F238E27FC236}">
                <a16:creationId xmlns:a16="http://schemas.microsoft.com/office/drawing/2014/main" id="{B3982470-8E6D-4437-9D01-FD559535984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BFA6E2D-ACED-4799-BC83-0A4EE30CC80C}"/>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7840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E8DFE0-BA30-4A12-BBBF-864F50F4A81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D507E21-7BA0-4F3A-A61D-6478FC3A3DF8}"/>
              </a:ext>
            </a:extLst>
          </p:cNvPr>
          <p:cNvSpPr>
            <a:spLocks noGrp="1"/>
          </p:cNvSpPr>
          <p:nvPr>
            <p:ph type="dt" sz="half" idx="10"/>
          </p:nvPr>
        </p:nvSpPr>
        <p:spPr/>
        <p:txBody>
          <a:bodyPr/>
          <a:lstStyle/>
          <a:p>
            <a:fld id="{3AC71714-5754-459D-9859-99E4C4708DEF}" type="datetime1">
              <a:rPr lang="ru-RU" smtClean="0"/>
              <a:t>23.05.2022</a:t>
            </a:fld>
            <a:endParaRPr lang="ru-RU"/>
          </a:p>
        </p:txBody>
      </p:sp>
      <p:sp>
        <p:nvSpPr>
          <p:cNvPr id="4" name="Нижний колонтитул 3">
            <a:extLst>
              <a:ext uri="{FF2B5EF4-FFF2-40B4-BE49-F238E27FC236}">
                <a16:creationId xmlns:a16="http://schemas.microsoft.com/office/drawing/2014/main" id="{BF3A175C-A800-4785-B28F-00B5F25F06F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E85488E-6908-4A2F-AEFE-D2E7187DF294}"/>
              </a:ext>
            </a:extLst>
          </p:cNvPr>
          <p:cNvSpPr>
            <a:spLocks noGrp="1"/>
          </p:cNvSpPr>
          <p:nvPr>
            <p:ph type="sldNum" sz="quarter" idx="12"/>
          </p:nvPr>
        </p:nvSpPr>
        <p:spPr>
          <a:xfrm>
            <a:off x="9211962" y="6356350"/>
            <a:ext cx="2743200" cy="365125"/>
          </a:xfrm>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2624174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562905B-EBF1-4709-93DA-DD416E6DC272}"/>
              </a:ext>
            </a:extLst>
          </p:cNvPr>
          <p:cNvSpPr>
            <a:spLocks noGrp="1"/>
          </p:cNvSpPr>
          <p:nvPr>
            <p:ph type="dt" sz="half" idx="10"/>
          </p:nvPr>
        </p:nvSpPr>
        <p:spPr/>
        <p:txBody>
          <a:bodyPr/>
          <a:lstStyle/>
          <a:p>
            <a:fld id="{757B5118-C47B-465A-B781-43EFBAEF0F2F}" type="datetime1">
              <a:rPr lang="ru-RU" smtClean="0"/>
              <a:t>23.05.2022</a:t>
            </a:fld>
            <a:endParaRPr lang="ru-RU"/>
          </a:p>
        </p:txBody>
      </p:sp>
      <p:sp>
        <p:nvSpPr>
          <p:cNvPr id="3" name="Нижний колонтитул 2">
            <a:extLst>
              <a:ext uri="{FF2B5EF4-FFF2-40B4-BE49-F238E27FC236}">
                <a16:creationId xmlns:a16="http://schemas.microsoft.com/office/drawing/2014/main" id="{E62DAA59-3C51-442F-A0FF-C3E3A0EE543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6165594-2C6C-484A-9E3D-9D7016F570A0}"/>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1216678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5AC3DB-2BB0-4A83-B015-388F023D8AA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8C4538F-6E1F-4706-8FF7-FE7AC23745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93BF502-55E7-40FD-BF50-BE3637D7F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E40AF77-3957-4E1B-9331-FFF855CF93D3}"/>
              </a:ext>
            </a:extLst>
          </p:cNvPr>
          <p:cNvSpPr>
            <a:spLocks noGrp="1"/>
          </p:cNvSpPr>
          <p:nvPr>
            <p:ph type="dt" sz="half" idx="10"/>
          </p:nvPr>
        </p:nvSpPr>
        <p:spPr/>
        <p:txBody>
          <a:bodyPr/>
          <a:lstStyle/>
          <a:p>
            <a:fld id="{56CFAFC7-44AD-48C8-ADC7-02F355C1FF9B}" type="datetime1">
              <a:rPr lang="ru-RU" smtClean="0"/>
              <a:t>23.05.2022</a:t>
            </a:fld>
            <a:endParaRPr lang="ru-RU"/>
          </a:p>
        </p:txBody>
      </p:sp>
      <p:sp>
        <p:nvSpPr>
          <p:cNvPr id="6" name="Нижний колонтитул 5">
            <a:extLst>
              <a:ext uri="{FF2B5EF4-FFF2-40B4-BE49-F238E27FC236}">
                <a16:creationId xmlns:a16="http://schemas.microsoft.com/office/drawing/2014/main" id="{FB47D9FD-6D11-4AAA-8600-ECD5E8493BB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522A64D-FE9D-4B2E-9BA7-777C2FDA1EF6}"/>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64282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08E8D2-5FE5-4EA1-8FD3-2A291B35F99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627D29A-161E-411E-BAE2-A983D7DF1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a:extLst>
              <a:ext uri="{FF2B5EF4-FFF2-40B4-BE49-F238E27FC236}">
                <a16:creationId xmlns:a16="http://schemas.microsoft.com/office/drawing/2014/main" id="{1890F356-CEB3-4165-B902-2B2FD2D24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D19432-A02D-4823-A7F6-7598B5758EC9}"/>
              </a:ext>
            </a:extLst>
          </p:cNvPr>
          <p:cNvSpPr>
            <a:spLocks noGrp="1"/>
          </p:cNvSpPr>
          <p:nvPr>
            <p:ph type="dt" sz="half" idx="10"/>
          </p:nvPr>
        </p:nvSpPr>
        <p:spPr/>
        <p:txBody>
          <a:bodyPr/>
          <a:lstStyle/>
          <a:p>
            <a:fld id="{9FAF811C-D2E6-4A78-9293-F110AA75EB59}" type="datetime1">
              <a:rPr lang="ru-RU" smtClean="0"/>
              <a:t>23.05.2022</a:t>
            </a:fld>
            <a:endParaRPr lang="ru-RU"/>
          </a:p>
        </p:txBody>
      </p:sp>
      <p:sp>
        <p:nvSpPr>
          <p:cNvPr id="6" name="Нижний колонтитул 5">
            <a:extLst>
              <a:ext uri="{FF2B5EF4-FFF2-40B4-BE49-F238E27FC236}">
                <a16:creationId xmlns:a16="http://schemas.microsoft.com/office/drawing/2014/main" id="{2E57738F-7D55-43E2-A4CF-D7041B12260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3B1103C-C0A1-4923-9AF2-EC09A94BC7E5}"/>
              </a:ext>
            </a:extLst>
          </p:cNvPr>
          <p:cNvSpPr>
            <a:spLocks noGrp="1"/>
          </p:cNvSpPr>
          <p:nvPr>
            <p:ph type="sldNum" sz="quarter" idx="12"/>
          </p:nvPr>
        </p:nvSpPr>
        <p:spPr/>
        <p:txBody>
          <a:bodyPr/>
          <a:lstStyle/>
          <a:p>
            <a:fld id="{05DEB8FA-4A54-4A17-8D94-FFCA71031BF5}" type="slidenum">
              <a:rPr lang="ru-RU" smtClean="0"/>
              <a:t>‹#›</a:t>
            </a:fld>
            <a:endParaRPr lang="ru-RU"/>
          </a:p>
        </p:txBody>
      </p:sp>
    </p:spTree>
    <p:extLst>
      <p:ext uri="{BB962C8B-B14F-4D97-AF65-F5344CB8AC3E}">
        <p14:creationId xmlns:p14="http://schemas.microsoft.com/office/powerpoint/2010/main" val="131360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 b="-5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1B6E01-0121-44F4-A01E-8780684C6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7B277F2C-53AA-4DFD-8D67-6E7D6C084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D9FB85-2F4A-4DE5-ABE2-E03797A058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5B47AC-0DDD-4576-8D26-D6F9144F2890}" type="datetime1">
              <a:rPr lang="ru-RU" smtClean="0"/>
              <a:t>23.05.2022</a:t>
            </a:fld>
            <a:endParaRPr lang="ru-RU"/>
          </a:p>
        </p:txBody>
      </p:sp>
      <p:sp>
        <p:nvSpPr>
          <p:cNvPr id="5" name="Нижний колонтитул 4">
            <a:extLst>
              <a:ext uri="{FF2B5EF4-FFF2-40B4-BE49-F238E27FC236}">
                <a16:creationId xmlns:a16="http://schemas.microsoft.com/office/drawing/2014/main" id="{02A6E096-83C7-4AFB-82B0-F1DDFBE83E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98A5F60-3EE5-4D0C-AA5F-A03AB32145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ru-RU" dirty="0"/>
          </a:p>
        </p:txBody>
      </p:sp>
      <p:sp>
        <p:nvSpPr>
          <p:cNvPr id="7" name="TextBox 6"/>
          <p:cNvSpPr txBox="1"/>
          <p:nvPr userDrawn="1"/>
        </p:nvSpPr>
        <p:spPr>
          <a:xfrm>
            <a:off x="9358183" y="6356350"/>
            <a:ext cx="2671119" cy="338554"/>
          </a:xfrm>
          <a:prstGeom prst="rect">
            <a:avLst/>
          </a:prstGeom>
          <a:noFill/>
        </p:spPr>
        <p:txBody>
          <a:bodyPr wrap="square" rtlCol="0">
            <a:spAutoFit/>
          </a:bodyPr>
          <a:lstStyle/>
          <a:p>
            <a:pPr algn="r"/>
            <a:r>
              <a:rPr lang="ru-RU" sz="1600" dirty="0" smtClean="0">
                <a:latin typeface="JetBrains Mono Medium" panose="020B0604020202020204" charset="0"/>
                <a:ea typeface="JetBrains Mono Medium" panose="020B0604020202020204" charset="0"/>
                <a:cs typeface="JetBrains Mono Medium" panose="020B0604020202020204" charset="0"/>
              </a:rPr>
              <a:t>Слайд </a:t>
            </a:r>
            <a:fld id="{C4E3C579-0020-45B2-A398-876C4DF065BE}" type="slidenum">
              <a:rPr lang="ru-RU" sz="1600" smtClean="0">
                <a:latin typeface="JetBrains Mono Medium" panose="020B0604020202020204" charset="0"/>
                <a:ea typeface="JetBrains Mono Medium" panose="020B0604020202020204" charset="0"/>
                <a:cs typeface="JetBrains Mono Medium" panose="020B0604020202020204" charset="0"/>
              </a:rPr>
              <a:pPr algn="r"/>
              <a:t>‹#›</a:t>
            </a:fld>
            <a:r>
              <a:rPr lang="ru-RU" sz="1600" dirty="0" smtClean="0">
                <a:latin typeface="JetBrains Mono Medium" panose="020B0604020202020204" charset="0"/>
                <a:ea typeface="JetBrains Mono Medium" panose="020B0604020202020204" charset="0"/>
                <a:cs typeface="JetBrains Mono Medium" panose="020B0604020202020204" charset="0"/>
              </a:rPr>
              <a:t> из 42</a:t>
            </a:r>
            <a:endParaRPr lang="ru-RU" sz="1600" dirty="0">
              <a:latin typeface="JetBrains Mono Medium" panose="020B0604020202020204" charset="0"/>
              <a:ea typeface="JetBrains Mono Medium" panose="020B0604020202020204" charset="0"/>
              <a:cs typeface="JetBrains Mono Medium" panose="020B0604020202020204" charset="0"/>
            </a:endParaRPr>
          </a:p>
        </p:txBody>
      </p:sp>
    </p:spTree>
    <p:extLst>
      <p:ext uri="{BB962C8B-B14F-4D97-AF65-F5344CB8AC3E}">
        <p14:creationId xmlns:p14="http://schemas.microsoft.com/office/powerpoint/2010/main" val="3363529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32A64C-2B99-49CE-B0F0-D13FA8344F16}"/>
              </a:ext>
            </a:extLst>
          </p:cNvPr>
          <p:cNvSpPr txBox="1"/>
          <p:nvPr/>
        </p:nvSpPr>
        <p:spPr>
          <a:xfrm>
            <a:off x="587979" y="772815"/>
            <a:ext cx="3502882" cy="461665"/>
          </a:xfrm>
          <a:prstGeom prst="rect">
            <a:avLst/>
          </a:prstGeom>
          <a:noFill/>
        </p:spPr>
        <p:txBody>
          <a:bodyPr wrap="none" rtlCol="0">
            <a:spAutoFit/>
          </a:bodyPr>
          <a:lstStyle/>
          <a:p>
            <a:r>
              <a:rPr lang="en-US" sz="2400" dirty="0" err="1">
                <a:latin typeface="JetBrains Mono Medium" panose="02000009000000000000" pitchFamily="49" charset="0"/>
                <a:ea typeface="JetBrains Mono Medium" panose="02000009000000000000" pitchFamily="49" charset="0"/>
                <a:cs typeface="JetBrains Mono Medium" panose="02000009000000000000" pitchFamily="49" charset="0"/>
              </a:rPr>
              <a:t>root@life</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a:t>
            </a:r>
            <a:r>
              <a:rPr lang="en-US" sz="2400" dirty="0" err="1">
                <a:latin typeface="JetBrains Mono Medium" panose="02000009000000000000" pitchFamily="49" charset="0"/>
                <a:ea typeface="JetBrains Mono Medium" panose="02000009000000000000" pitchFamily="49" charset="0"/>
                <a:cs typeface="JetBrains Mono Medium" panose="02000009000000000000" pitchFamily="49" charset="0"/>
              </a:rPr>
              <a:t>whoami</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a:t>
            </a:r>
            <a:endPar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
        <p:nvSpPr>
          <p:cNvPr id="4" name="TextBox 3">
            <a:extLst>
              <a:ext uri="{FF2B5EF4-FFF2-40B4-BE49-F238E27FC236}">
                <a16:creationId xmlns:a16="http://schemas.microsoft.com/office/drawing/2014/main" id="{83B2D8D4-4C53-4B30-B550-2325EB4BFD3F}"/>
              </a:ext>
            </a:extLst>
          </p:cNvPr>
          <p:cNvSpPr txBox="1"/>
          <p:nvPr/>
        </p:nvSpPr>
        <p:spPr>
          <a:xfrm>
            <a:off x="587979" y="2828836"/>
            <a:ext cx="7077579" cy="1200329"/>
          </a:xfrm>
          <a:prstGeom prst="rect">
            <a:avLst/>
          </a:prstGeom>
          <a:noFill/>
        </p:spPr>
        <p:txBody>
          <a:bodyPr wrap="none" rtlCol="0">
            <a:spAutoFit/>
          </a:bodyPr>
          <a:lstStyle/>
          <a:p>
            <a:r>
              <a:rPr lang="ru-RU" dirty="0" smtClean="0">
                <a:latin typeface="JetBrains Mono Medium" panose="02000009000000000000" pitchFamily="49" charset="0"/>
                <a:ea typeface="JetBrains Mono Medium" panose="02000009000000000000" pitchFamily="49" charset="0"/>
                <a:cs typeface="JetBrains Mono Medium" panose="02000009000000000000" pitchFamily="49" charset="0"/>
              </a:rPr>
              <a:t>Подготовлено студентами третьего курса ККСО-01-19:</a:t>
            </a:r>
          </a:p>
          <a:p>
            <a:r>
              <a:rPr lang="ru-RU" dirty="0" smtClean="0">
                <a:latin typeface="JetBrains Mono Medium" panose="02000009000000000000" pitchFamily="49" charset="0"/>
                <a:ea typeface="JetBrains Mono Medium" panose="02000009000000000000" pitchFamily="49" charset="0"/>
                <a:cs typeface="JetBrains Mono Medium" panose="02000009000000000000" pitchFamily="49" charset="0"/>
              </a:rPr>
              <a:t>Колесников Алексей</a:t>
            </a:r>
            <a:endParaRPr lang="en-US" dirty="0">
              <a:latin typeface="JetBrains Mono Medium" panose="02000009000000000000" pitchFamily="49" charset="0"/>
              <a:ea typeface="JetBrains Mono Medium" panose="02000009000000000000" pitchFamily="49" charset="0"/>
              <a:cs typeface="JetBrains Mono Medium" panose="02000009000000000000" pitchFamily="49" charset="0"/>
            </a:endParaRPr>
          </a:p>
          <a:p>
            <a:r>
              <a:rPr lang="ru-RU" dirty="0" smtClean="0">
                <a:latin typeface="JetBrains Mono Medium" panose="02000009000000000000" pitchFamily="49" charset="0"/>
                <a:ea typeface="JetBrains Mono Medium" panose="02000009000000000000" pitchFamily="49" charset="0"/>
                <a:cs typeface="JetBrains Mono Medium" panose="02000009000000000000" pitchFamily="49" charset="0"/>
              </a:rPr>
              <a:t>Якубов Александр</a:t>
            </a:r>
          </a:p>
          <a:p>
            <a:endParaRPr lang="ru-RU"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757902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AC16D6-F65C-4665-8877-95967AC0F964}"/>
              </a:ext>
            </a:extLst>
          </p:cNvPr>
          <p:cNvSpPr>
            <a:spLocks noGrp="1"/>
          </p:cNvSpPr>
          <p:nvPr>
            <p:ph type="title"/>
          </p:nvPr>
        </p:nvSpPr>
        <p:spPr>
          <a:xfrm>
            <a:off x="838200" y="365126"/>
            <a:ext cx="10515600" cy="666390"/>
          </a:xfrm>
        </p:spPr>
        <p:txBody>
          <a:bodyPr>
            <a:normAutofit/>
          </a:bodyPr>
          <a:lstStyle/>
          <a:p>
            <a:pPr algn="ctr"/>
            <a:r>
              <a:rPr lang="ru-RU" sz="28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Лицензионное соглашение</a:t>
            </a:r>
          </a:p>
        </p:txBody>
      </p:sp>
      <p:pic>
        <p:nvPicPr>
          <p:cNvPr id="4" name="Рисунок 3">
            <a:extLst>
              <a:ext uri="{FF2B5EF4-FFF2-40B4-BE49-F238E27FC236}">
                <a16:creationId xmlns:a16="http://schemas.microsoft.com/office/drawing/2014/main" id="{26F2E40B-8146-49FA-BB96-805FC34DDBB5}"/>
              </a:ext>
            </a:extLst>
          </p:cNvPr>
          <p:cNvPicPr>
            <a:picLocks noChangeAspect="1"/>
          </p:cNvPicPr>
          <p:nvPr/>
        </p:nvPicPr>
        <p:blipFill>
          <a:blip r:embed="rId3"/>
          <a:stretch>
            <a:fillRect/>
          </a:stretch>
        </p:blipFill>
        <p:spPr>
          <a:xfrm>
            <a:off x="2748914" y="1317547"/>
            <a:ext cx="6694172" cy="5033704"/>
          </a:xfrm>
          <a:prstGeom prst="rect">
            <a:avLst/>
          </a:prstGeom>
        </p:spPr>
      </p:pic>
    </p:spTree>
    <p:extLst>
      <p:ext uri="{BB962C8B-B14F-4D97-AF65-F5344CB8AC3E}">
        <p14:creationId xmlns:p14="http://schemas.microsoft.com/office/powerpoint/2010/main" val="1734916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E1CBE6-AB84-45CE-9E48-D1EC188E611A}"/>
              </a:ext>
            </a:extLst>
          </p:cNvPr>
          <p:cNvSpPr>
            <a:spLocks noGrp="1"/>
          </p:cNvSpPr>
          <p:nvPr>
            <p:ph type="title"/>
          </p:nvPr>
        </p:nvSpPr>
        <p:spPr>
          <a:xfrm>
            <a:off x="838200" y="365125"/>
            <a:ext cx="10515600" cy="864585"/>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Базовая настройка дистрибутива</a:t>
            </a:r>
          </a:p>
        </p:txBody>
      </p:sp>
      <p:pic>
        <p:nvPicPr>
          <p:cNvPr id="4" name="Рисунок 3">
            <a:extLst>
              <a:ext uri="{FF2B5EF4-FFF2-40B4-BE49-F238E27FC236}">
                <a16:creationId xmlns:a16="http://schemas.microsoft.com/office/drawing/2014/main" id="{DDE35517-4109-4C9E-A1CC-187E73875DC6}"/>
              </a:ext>
            </a:extLst>
          </p:cNvPr>
          <p:cNvPicPr>
            <a:picLocks noChangeAspect="1"/>
          </p:cNvPicPr>
          <p:nvPr/>
        </p:nvPicPr>
        <p:blipFill>
          <a:blip r:embed="rId3"/>
          <a:stretch>
            <a:fillRect/>
          </a:stretch>
        </p:blipFill>
        <p:spPr>
          <a:xfrm>
            <a:off x="2740948" y="1286579"/>
            <a:ext cx="6710104" cy="5032578"/>
          </a:xfrm>
          <a:prstGeom prst="rect">
            <a:avLst/>
          </a:prstGeom>
        </p:spPr>
      </p:pic>
    </p:spTree>
    <p:extLst>
      <p:ext uri="{BB962C8B-B14F-4D97-AF65-F5344CB8AC3E}">
        <p14:creationId xmlns:p14="http://schemas.microsoft.com/office/powerpoint/2010/main" val="4187444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5A8DE-D776-4D37-9B88-CA37B4929D23}"/>
              </a:ext>
            </a:extLst>
          </p:cNvPr>
          <p:cNvSpPr>
            <a:spLocks noGrp="1"/>
          </p:cNvSpPr>
          <p:nvPr>
            <p:ph type="title"/>
          </p:nvPr>
        </p:nvSpPr>
        <p:spPr>
          <a:xfrm>
            <a:off x="838200" y="365126"/>
            <a:ext cx="10515600" cy="747470"/>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Выбор ядра</a:t>
            </a:r>
          </a:p>
        </p:txBody>
      </p:sp>
      <p:pic>
        <p:nvPicPr>
          <p:cNvPr id="4" name="Рисунок 3">
            <a:extLst>
              <a:ext uri="{FF2B5EF4-FFF2-40B4-BE49-F238E27FC236}">
                <a16:creationId xmlns:a16="http://schemas.microsoft.com/office/drawing/2014/main" id="{BCE2FB99-223E-4303-B2FB-8B2E6B741941}"/>
              </a:ext>
            </a:extLst>
          </p:cNvPr>
          <p:cNvPicPr>
            <a:picLocks noChangeAspect="1"/>
          </p:cNvPicPr>
          <p:nvPr/>
        </p:nvPicPr>
        <p:blipFill>
          <a:blip r:embed="rId3"/>
          <a:stretch>
            <a:fillRect/>
          </a:stretch>
        </p:blipFill>
        <p:spPr>
          <a:xfrm>
            <a:off x="2458164" y="1207188"/>
            <a:ext cx="7275672" cy="5437157"/>
          </a:xfrm>
          <a:prstGeom prst="rect">
            <a:avLst/>
          </a:prstGeom>
        </p:spPr>
      </p:pic>
    </p:spTree>
    <p:extLst>
      <p:ext uri="{BB962C8B-B14F-4D97-AF65-F5344CB8AC3E}">
        <p14:creationId xmlns:p14="http://schemas.microsoft.com/office/powerpoint/2010/main" val="3346562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5236D2-B592-4C63-9CA2-0BE559FD4D25}"/>
              </a:ext>
            </a:extLst>
          </p:cNvPr>
          <p:cNvSpPr>
            <a:spLocks noGrp="1"/>
          </p:cNvSpPr>
          <p:nvPr>
            <p:ph type="title"/>
          </p:nvPr>
        </p:nvSpPr>
        <p:spPr>
          <a:xfrm>
            <a:off x="838200" y="365126"/>
            <a:ext cx="10515600" cy="765488"/>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Специфичные для </a:t>
            </a:r>
            <a:r>
              <a:rPr lang="en-US" sz="28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a:t>
            </a: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настройки</a:t>
            </a:r>
          </a:p>
        </p:txBody>
      </p:sp>
      <p:pic>
        <p:nvPicPr>
          <p:cNvPr id="4" name="Рисунок 3">
            <a:extLst>
              <a:ext uri="{FF2B5EF4-FFF2-40B4-BE49-F238E27FC236}">
                <a16:creationId xmlns:a16="http://schemas.microsoft.com/office/drawing/2014/main" id="{0BBA3FA1-0E18-4316-98B6-271EB76205BF}"/>
              </a:ext>
            </a:extLst>
          </p:cNvPr>
          <p:cNvPicPr>
            <a:picLocks noChangeAspect="1"/>
          </p:cNvPicPr>
          <p:nvPr/>
        </p:nvPicPr>
        <p:blipFill>
          <a:blip r:embed="rId3"/>
          <a:stretch>
            <a:fillRect/>
          </a:stretch>
        </p:blipFill>
        <p:spPr>
          <a:xfrm>
            <a:off x="2550604" y="1210828"/>
            <a:ext cx="7090791" cy="5337230"/>
          </a:xfrm>
          <a:prstGeom prst="rect">
            <a:avLst/>
          </a:prstGeom>
        </p:spPr>
      </p:pic>
    </p:spTree>
    <p:extLst>
      <p:ext uri="{BB962C8B-B14F-4D97-AF65-F5344CB8AC3E}">
        <p14:creationId xmlns:p14="http://schemas.microsoft.com/office/powerpoint/2010/main" val="768978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BF32BB-D463-476A-97B6-73297B49C032}"/>
              </a:ext>
            </a:extLst>
          </p:cNvPr>
          <p:cNvSpPr>
            <a:spLocks noGrp="1"/>
          </p:cNvSpPr>
          <p:nvPr>
            <p:ph type="title"/>
          </p:nvPr>
        </p:nvSpPr>
        <p:spPr>
          <a:xfrm>
            <a:off x="838200" y="365125"/>
            <a:ext cx="10515600" cy="751975"/>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Окно входа</a:t>
            </a:r>
          </a:p>
        </p:txBody>
      </p:sp>
      <p:pic>
        <p:nvPicPr>
          <p:cNvPr id="4" name="Рисунок 3">
            <a:extLst>
              <a:ext uri="{FF2B5EF4-FFF2-40B4-BE49-F238E27FC236}">
                <a16:creationId xmlns:a16="http://schemas.microsoft.com/office/drawing/2014/main" id="{2FA9AA3E-7525-462F-8B52-2E03F2C50711}"/>
              </a:ext>
            </a:extLst>
          </p:cNvPr>
          <p:cNvPicPr>
            <a:picLocks noChangeAspect="1"/>
          </p:cNvPicPr>
          <p:nvPr/>
        </p:nvPicPr>
        <p:blipFill>
          <a:blip r:embed="rId2"/>
          <a:stretch>
            <a:fillRect/>
          </a:stretch>
        </p:blipFill>
        <p:spPr>
          <a:xfrm>
            <a:off x="2656745" y="1310437"/>
            <a:ext cx="6878509" cy="5182438"/>
          </a:xfrm>
          <a:prstGeom prst="rect">
            <a:avLst/>
          </a:prstGeom>
        </p:spPr>
      </p:pic>
    </p:spTree>
    <p:extLst>
      <p:ext uri="{BB962C8B-B14F-4D97-AF65-F5344CB8AC3E}">
        <p14:creationId xmlns:p14="http://schemas.microsoft.com/office/powerpoint/2010/main" val="273159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BD5206-7300-4D4D-9DFE-6FD36C6FABA6}"/>
              </a:ext>
            </a:extLst>
          </p:cNvPr>
          <p:cNvSpPr>
            <a:spLocks noGrp="1"/>
          </p:cNvSpPr>
          <p:nvPr>
            <p:ph type="title"/>
          </p:nvPr>
        </p:nvSpPr>
        <p:spPr>
          <a:xfrm>
            <a:off x="838200" y="365126"/>
            <a:ext cx="10515600" cy="810532"/>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Процесс установки </a:t>
            </a:r>
            <a:r>
              <a:rPr lang="en-US" sz="28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Special Edition</a:t>
            </a:r>
            <a:endPar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4" name="Рисунок 3">
            <a:extLst>
              <a:ext uri="{FF2B5EF4-FFF2-40B4-BE49-F238E27FC236}">
                <a16:creationId xmlns:a16="http://schemas.microsoft.com/office/drawing/2014/main" id="{907F2A4B-ECC5-4399-84D5-4CB1BC5ACA35}"/>
              </a:ext>
            </a:extLst>
          </p:cNvPr>
          <p:cNvPicPr>
            <a:picLocks noChangeAspect="1"/>
          </p:cNvPicPr>
          <p:nvPr/>
        </p:nvPicPr>
        <p:blipFill>
          <a:blip r:embed="rId3"/>
          <a:stretch>
            <a:fillRect/>
          </a:stretch>
        </p:blipFill>
        <p:spPr>
          <a:xfrm>
            <a:off x="2836421" y="1310179"/>
            <a:ext cx="6519159" cy="4876617"/>
          </a:xfrm>
          <a:prstGeom prst="rect">
            <a:avLst/>
          </a:prstGeom>
        </p:spPr>
      </p:pic>
    </p:spTree>
    <p:extLst>
      <p:ext uri="{BB962C8B-B14F-4D97-AF65-F5344CB8AC3E}">
        <p14:creationId xmlns:p14="http://schemas.microsoft.com/office/powerpoint/2010/main" val="3581706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7E6C07-4126-4B47-98D5-C56C31599B9E}"/>
              </a:ext>
            </a:extLst>
          </p:cNvPr>
          <p:cNvSpPr>
            <a:spLocks noGrp="1"/>
          </p:cNvSpPr>
          <p:nvPr>
            <p:ph type="title"/>
          </p:nvPr>
        </p:nvSpPr>
        <p:spPr>
          <a:xfrm>
            <a:off x="838200" y="365126"/>
            <a:ext cx="10515600" cy="788010"/>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Выбор уровня защищенности ОС</a:t>
            </a:r>
          </a:p>
        </p:txBody>
      </p:sp>
      <p:pic>
        <p:nvPicPr>
          <p:cNvPr id="4" name="Рисунок 3">
            <a:extLst>
              <a:ext uri="{FF2B5EF4-FFF2-40B4-BE49-F238E27FC236}">
                <a16:creationId xmlns:a16="http://schemas.microsoft.com/office/drawing/2014/main" id="{AB741616-A176-4EDE-92D0-F397312EFDCF}"/>
              </a:ext>
            </a:extLst>
          </p:cNvPr>
          <p:cNvPicPr>
            <a:picLocks noChangeAspect="1"/>
          </p:cNvPicPr>
          <p:nvPr/>
        </p:nvPicPr>
        <p:blipFill>
          <a:blip r:embed="rId3"/>
          <a:stretch>
            <a:fillRect/>
          </a:stretch>
        </p:blipFill>
        <p:spPr>
          <a:xfrm>
            <a:off x="2629795" y="1348757"/>
            <a:ext cx="6932409" cy="5214524"/>
          </a:xfrm>
          <a:prstGeom prst="rect">
            <a:avLst/>
          </a:prstGeom>
        </p:spPr>
      </p:pic>
    </p:spTree>
    <p:extLst>
      <p:ext uri="{BB962C8B-B14F-4D97-AF65-F5344CB8AC3E}">
        <p14:creationId xmlns:p14="http://schemas.microsoft.com/office/powerpoint/2010/main" val="42029235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9B86CA-3F8A-4785-8246-C722A203A4EB}"/>
              </a:ext>
            </a:extLst>
          </p:cNvPr>
          <p:cNvSpPr>
            <a:spLocks noGrp="1"/>
          </p:cNvSpPr>
          <p:nvPr>
            <p:ph type="title"/>
          </p:nvPr>
        </p:nvSpPr>
        <p:spPr>
          <a:xfrm>
            <a:off x="838200" y="365125"/>
            <a:ext cx="10515600" cy="648373"/>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Дополнительные настройки</a:t>
            </a:r>
          </a:p>
        </p:txBody>
      </p:sp>
      <p:pic>
        <p:nvPicPr>
          <p:cNvPr id="4" name="Рисунок 3">
            <a:extLst>
              <a:ext uri="{FF2B5EF4-FFF2-40B4-BE49-F238E27FC236}">
                <a16:creationId xmlns:a16="http://schemas.microsoft.com/office/drawing/2014/main" id="{B3C1FE37-47D6-4B9D-B053-CCA9D059B463}"/>
              </a:ext>
            </a:extLst>
          </p:cNvPr>
          <p:cNvPicPr>
            <a:picLocks noChangeAspect="1"/>
          </p:cNvPicPr>
          <p:nvPr/>
        </p:nvPicPr>
        <p:blipFill>
          <a:blip r:embed="rId3"/>
          <a:stretch>
            <a:fillRect/>
          </a:stretch>
        </p:blipFill>
        <p:spPr>
          <a:xfrm>
            <a:off x="2308158" y="1013498"/>
            <a:ext cx="7575685" cy="5668830"/>
          </a:xfrm>
          <a:prstGeom prst="rect">
            <a:avLst/>
          </a:prstGeom>
        </p:spPr>
      </p:pic>
    </p:spTree>
    <p:extLst>
      <p:ext uri="{BB962C8B-B14F-4D97-AF65-F5344CB8AC3E}">
        <p14:creationId xmlns:p14="http://schemas.microsoft.com/office/powerpoint/2010/main" val="1871634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A79BE9-4A62-49D7-9E7A-34A26CE86881}"/>
              </a:ext>
            </a:extLst>
          </p:cNvPr>
          <p:cNvSpPr>
            <a:spLocks noGrp="1"/>
          </p:cNvSpPr>
          <p:nvPr>
            <p:ph type="title"/>
          </p:nvPr>
        </p:nvSpPr>
        <p:spPr>
          <a:xfrm>
            <a:off x="838199" y="248448"/>
            <a:ext cx="10515600" cy="797019"/>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Окно входа в систему</a:t>
            </a:r>
          </a:p>
        </p:txBody>
      </p:sp>
      <p:pic>
        <p:nvPicPr>
          <p:cNvPr id="4" name="Рисунок 3">
            <a:extLst>
              <a:ext uri="{FF2B5EF4-FFF2-40B4-BE49-F238E27FC236}">
                <a16:creationId xmlns:a16="http://schemas.microsoft.com/office/drawing/2014/main" id="{2831C7A2-1213-4AA3-96E4-A09653302D23}"/>
              </a:ext>
            </a:extLst>
          </p:cNvPr>
          <p:cNvPicPr>
            <a:picLocks noChangeAspect="1"/>
          </p:cNvPicPr>
          <p:nvPr/>
        </p:nvPicPr>
        <p:blipFill>
          <a:blip r:embed="rId3"/>
          <a:stretch>
            <a:fillRect/>
          </a:stretch>
        </p:blipFill>
        <p:spPr>
          <a:xfrm>
            <a:off x="2408365" y="1045467"/>
            <a:ext cx="7375269" cy="5533257"/>
          </a:xfrm>
          <a:prstGeom prst="rect">
            <a:avLst/>
          </a:prstGeom>
        </p:spPr>
      </p:pic>
    </p:spTree>
    <p:extLst>
      <p:ext uri="{BB962C8B-B14F-4D97-AF65-F5344CB8AC3E}">
        <p14:creationId xmlns:p14="http://schemas.microsoft.com/office/powerpoint/2010/main" val="4040090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0E4013-3972-4D8C-BD88-36C20D29255F}"/>
              </a:ext>
            </a:extLst>
          </p:cNvPr>
          <p:cNvSpPr>
            <a:spLocks noGrp="1"/>
          </p:cNvSpPr>
          <p:nvPr>
            <p:ph type="title"/>
          </p:nvPr>
        </p:nvSpPr>
        <p:spPr>
          <a:xfrm>
            <a:off x="838200" y="365126"/>
            <a:ext cx="10515600" cy="576302"/>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Вход в систему</a:t>
            </a:r>
          </a:p>
        </p:txBody>
      </p:sp>
      <p:pic>
        <p:nvPicPr>
          <p:cNvPr id="4" name="Рисунок 3">
            <a:extLst>
              <a:ext uri="{FF2B5EF4-FFF2-40B4-BE49-F238E27FC236}">
                <a16:creationId xmlns:a16="http://schemas.microsoft.com/office/drawing/2014/main" id="{533A9C1A-7105-4A96-ADA1-7668AB8B6BD8}"/>
              </a:ext>
            </a:extLst>
          </p:cNvPr>
          <p:cNvPicPr>
            <a:picLocks noChangeAspect="1"/>
          </p:cNvPicPr>
          <p:nvPr/>
        </p:nvPicPr>
        <p:blipFill>
          <a:blip r:embed="rId3"/>
          <a:stretch>
            <a:fillRect/>
          </a:stretch>
        </p:blipFill>
        <p:spPr>
          <a:xfrm>
            <a:off x="2499971" y="1046297"/>
            <a:ext cx="7192057" cy="5387019"/>
          </a:xfrm>
          <a:prstGeom prst="rect">
            <a:avLst/>
          </a:prstGeom>
        </p:spPr>
      </p:pic>
    </p:spTree>
    <p:extLst>
      <p:ext uri="{BB962C8B-B14F-4D97-AF65-F5344CB8AC3E}">
        <p14:creationId xmlns:p14="http://schemas.microsoft.com/office/powerpoint/2010/main" val="18179564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45BC0-3669-4F7B-8250-66CFF9403F1B}"/>
              </a:ext>
            </a:extLst>
          </p:cNvPr>
          <p:cNvSpPr>
            <a:spLocks noGrp="1"/>
          </p:cNvSpPr>
          <p:nvPr>
            <p:ph type="ctrTitle" idx="4294967295"/>
          </p:nvPr>
        </p:nvSpPr>
        <p:spPr>
          <a:xfrm>
            <a:off x="1524000" y="2559050"/>
            <a:ext cx="9144000" cy="1739900"/>
          </a:xfrm>
        </p:spPr>
        <p:txBody>
          <a:bodyPr>
            <a:normAutofit/>
          </a:bodyPr>
          <a:lstStyle/>
          <a:p>
            <a:pPr algn="ctr"/>
            <a:r>
              <a:rPr lang="en-US"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a:t>
            </a:r>
            <a:br>
              <a:rPr lang="en-US"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br>
            <a:r>
              <a:rPr lang="ru-RU"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Обзор защитных механизмов системы</a:t>
            </a:r>
          </a:p>
        </p:txBody>
      </p:sp>
    </p:spTree>
    <p:extLst>
      <p:ext uri="{BB962C8B-B14F-4D97-AF65-F5344CB8AC3E}">
        <p14:creationId xmlns:p14="http://schemas.microsoft.com/office/powerpoint/2010/main" val="18872659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AA5BF1-E357-4A8E-BC44-CC87BC386DA9}"/>
              </a:ext>
            </a:extLst>
          </p:cNvPr>
          <p:cNvSpPr>
            <a:spLocks noGrp="1"/>
          </p:cNvSpPr>
          <p:nvPr>
            <p:ph type="title"/>
          </p:nvPr>
        </p:nvSpPr>
        <p:spPr>
          <a:xfrm>
            <a:off x="838200" y="365126"/>
            <a:ext cx="10515600" cy="666390"/>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Прямое сравнение</a:t>
            </a:r>
          </a:p>
        </p:txBody>
      </p:sp>
      <p:pic>
        <p:nvPicPr>
          <p:cNvPr id="4" name="Рисунок 3">
            <a:extLst>
              <a:ext uri="{FF2B5EF4-FFF2-40B4-BE49-F238E27FC236}">
                <a16:creationId xmlns:a16="http://schemas.microsoft.com/office/drawing/2014/main" id="{6DFC621B-E54E-4B6F-A879-894078B576D8}"/>
              </a:ext>
            </a:extLst>
          </p:cNvPr>
          <p:cNvPicPr>
            <a:picLocks noChangeAspect="1"/>
          </p:cNvPicPr>
          <p:nvPr/>
        </p:nvPicPr>
        <p:blipFill>
          <a:blip r:embed="rId3"/>
          <a:stretch>
            <a:fillRect/>
          </a:stretch>
        </p:blipFill>
        <p:spPr>
          <a:xfrm>
            <a:off x="330325" y="1490595"/>
            <a:ext cx="11531350" cy="4485114"/>
          </a:xfrm>
          <a:prstGeom prst="rect">
            <a:avLst/>
          </a:prstGeom>
        </p:spPr>
      </p:pic>
    </p:spTree>
    <p:extLst>
      <p:ext uri="{BB962C8B-B14F-4D97-AF65-F5344CB8AC3E}">
        <p14:creationId xmlns:p14="http://schemas.microsoft.com/office/powerpoint/2010/main" val="1672122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11A87-A0A0-488E-ACA4-2D54BEEAB515}"/>
              </a:ext>
            </a:extLst>
          </p:cNvPr>
          <p:cNvSpPr>
            <a:spLocks noGrp="1"/>
          </p:cNvSpPr>
          <p:nvPr>
            <p:ph type="title"/>
          </p:nvPr>
        </p:nvSpPr>
        <p:spPr>
          <a:xfrm>
            <a:off x="838200" y="229726"/>
            <a:ext cx="10515600" cy="875386"/>
          </a:xfrm>
        </p:spPr>
        <p:txBody>
          <a:bodyPr>
            <a:normAutofit/>
          </a:bodyPr>
          <a:lstStyle/>
          <a:p>
            <a:pPr algn="ctr"/>
            <a:r>
              <a:rPr lang="en-US" sz="2800" dirty="0">
                <a:latin typeface="JetBrains Mono Medium" panose="02000009000000000000" pitchFamily="49" charset="0"/>
                <a:ea typeface="JetBrains Mono Medium" panose="02000009000000000000" pitchFamily="49" charset="0"/>
                <a:cs typeface="JetBrains Mono Medium" panose="02000009000000000000" pitchFamily="49" charset="0"/>
              </a:rPr>
              <a:t>apt update</a:t>
            </a:r>
            <a:endPar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4" name="Рисунок 3">
            <a:extLst>
              <a:ext uri="{FF2B5EF4-FFF2-40B4-BE49-F238E27FC236}">
                <a16:creationId xmlns:a16="http://schemas.microsoft.com/office/drawing/2014/main" id="{65A85E04-7F81-4E57-A63B-560971CAF6DC}"/>
              </a:ext>
            </a:extLst>
          </p:cNvPr>
          <p:cNvPicPr>
            <a:picLocks noChangeAspect="1"/>
          </p:cNvPicPr>
          <p:nvPr/>
        </p:nvPicPr>
        <p:blipFill>
          <a:blip r:embed="rId3"/>
          <a:stretch>
            <a:fillRect/>
          </a:stretch>
        </p:blipFill>
        <p:spPr>
          <a:xfrm>
            <a:off x="181679" y="1732018"/>
            <a:ext cx="11828642" cy="4592144"/>
          </a:xfrm>
          <a:prstGeom prst="rect">
            <a:avLst/>
          </a:prstGeom>
        </p:spPr>
      </p:pic>
    </p:spTree>
    <p:extLst>
      <p:ext uri="{BB962C8B-B14F-4D97-AF65-F5344CB8AC3E}">
        <p14:creationId xmlns:p14="http://schemas.microsoft.com/office/powerpoint/2010/main" val="2830311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3EFA39-AE28-4F36-8D06-38193B4259F4}"/>
              </a:ext>
            </a:extLst>
          </p:cNvPr>
          <p:cNvSpPr>
            <a:spLocks noGrp="1"/>
          </p:cNvSpPr>
          <p:nvPr>
            <p:ph type="title"/>
          </p:nvPr>
        </p:nvSpPr>
        <p:spPr>
          <a:xfrm>
            <a:off x="838200" y="365126"/>
            <a:ext cx="10515600" cy="855576"/>
          </a:xfrm>
        </p:spPr>
        <p:txBody>
          <a:bodyPr>
            <a:normAutofit/>
          </a:bodyPr>
          <a:lstStyle/>
          <a:p>
            <a:pPr algn="ctr"/>
            <a:r>
              <a:rPr lang="ru-RU" sz="2800" dirty="0">
                <a:latin typeface="JetBrains Mono Medium" panose="02000009000000000000" pitchFamily="49" charset="0"/>
                <a:ea typeface="JetBrains Mono Medium" panose="02000009000000000000" pitchFamily="49" charset="0"/>
                <a:cs typeface="JetBrains Mono Medium" panose="02000009000000000000" pitchFamily="49" charset="0"/>
              </a:rPr>
              <a:t>Сравнение релизов ОС</a:t>
            </a:r>
          </a:p>
        </p:txBody>
      </p:sp>
      <p:pic>
        <p:nvPicPr>
          <p:cNvPr id="6" name="Рисунок 5">
            <a:extLst>
              <a:ext uri="{FF2B5EF4-FFF2-40B4-BE49-F238E27FC236}">
                <a16:creationId xmlns:a16="http://schemas.microsoft.com/office/drawing/2014/main" id="{BBEDF59E-87B1-4F2B-B67D-D88FD16900E8}"/>
              </a:ext>
            </a:extLst>
          </p:cNvPr>
          <p:cNvPicPr>
            <a:picLocks noChangeAspect="1"/>
          </p:cNvPicPr>
          <p:nvPr/>
        </p:nvPicPr>
        <p:blipFill>
          <a:blip r:embed="rId3"/>
          <a:stretch>
            <a:fillRect/>
          </a:stretch>
        </p:blipFill>
        <p:spPr>
          <a:xfrm>
            <a:off x="492484" y="1773146"/>
            <a:ext cx="11207031" cy="4351829"/>
          </a:xfrm>
          <a:prstGeom prst="rect">
            <a:avLst/>
          </a:prstGeom>
        </p:spPr>
      </p:pic>
    </p:spTree>
    <p:extLst>
      <p:ext uri="{BB962C8B-B14F-4D97-AF65-F5344CB8AC3E}">
        <p14:creationId xmlns:p14="http://schemas.microsoft.com/office/powerpoint/2010/main" val="3110199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7F80D19C-5531-4BB2-BB39-06597BCEDE49}"/>
              </a:ext>
            </a:extLst>
          </p:cNvPr>
          <p:cNvSpPr>
            <a:spLocks noGrp="1"/>
          </p:cNvSpPr>
          <p:nvPr>
            <p:ph type="title"/>
          </p:nvPr>
        </p:nvSpPr>
        <p:spPr>
          <a:xfrm>
            <a:off x="568305" y="2235136"/>
            <a:ext cx="11055390" cy="2387728"/>
          </a:xfrm>
        </p:spPr>
        <p:txBody>
          <a:bodyPr>
            <a:noAutofit/>
          </a:bodyPr>
          <a:lstStyle/>
          <a:p>
            <a:pPr algn="ctr"/>
            <a:r>
              <a:rPr lang="ru-RU"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Обнаруженные уязвимости в </a:t>
            </a:r>
            <a:r>
              <a:rPr lang="en-US"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a:t>
            </a:r>
            <a:br>
              <a:rPr lang="en-US"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br>
            <a:r>
              <a:rPr lang="ru-RU" sz="32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и как она справляется с ними</a:t>
            </a:r>
          </a:p>
        </p:txBody>
      </p:sp>
    </p:spTree>
    <p:extLst>
      <p:ext uri="{BB962C8B-B14F-4D97-AF65-F5344CB8AC3E}">
        <p14:creationId xmlns:p14="http://schemas.microsoft.com/office/powerpoint/2010/main" val="816302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1F60DA-AE51-45AE-B6FA-8CE85F5667B1}"/>
              </a:ext>
            </a:extLst>
          </p:cNvPr>
          <p:cNvSpPr>
            <a:spLocks noGrp="1"/>
          </p:cNvSpPr>
          <p:nvPr>
            <p:ph type="title"/>
          </p:nvPr>
        </p:nvSpPr>
        <p:spPr>
          <a:xfrm>
            <a:off x="838200" y="2766219"/>
            <a:ext cx="10515600" cy="1325563"/>
          </a:xfrm>
        </p:spPr>
        <p:txBody>
          <a:bodyPr>
            <a:normAutofit/>
          </a:bodyPr>
          <a:lstStyle/>
          <a:p>
            <a:pPr algn="ctr"/>
            <a:r>
              <a:rPr lang="en-US" sz="32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Common Edition</a:t>
            </a:r>
            <a:endPar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509461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BCB272-5E4E-4896-B502-DF925B774D38}"/>
              </a:ext>
            </a:extLst>
          </p:cNvPr>
          <p:cNvSpPr>
            <a:spLocks noGrp="1"/>
          </p:cNvSpPr>
          <p:nvPr>
            <p:ph type="title"/>
          </p:nvPr>
        </p:nvSpPr>
        <p:spPr>
          <a:xfrm>
            <a:off x="2263531" y="365125"/>
            <a:ext cx="7664938" cy="779829"/>
          </a:xfrm>
        </p:spPr>
        <p:txBody>
          <a:bodyPr>
            <a:normAutofit/>
          </a:bodyPr>
          <a:lstStyle/>
          <a:p>
            <a:pPr algn="ctr"/>
            <a:r>
              <a:rPr lang="en-US"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Dirty Pipe </a:t>
            </a:r>
            <a:r>
              <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на </a:t>
            </a:r>
            <a:r>
              <a:rPr lang="en-US"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 Common Edition</a:t>
            </a:r>
            <a:endPar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
        <p:nvSpPr>
          <p:cNvPr id="7" name="TextBox 6">
            <a:extLst>
              <a:ext uri="{FF2B5EF4-FFF2-40B4-BE49-F238E27FC236}">
                <a16:creationId xmlns:a16="http://schemas.microsoft.com/office/drawing/2014/main" id="{9E70D3A5-940C-4F4F-BCEF-5B2157CFD50D}"/>
              </a:ext>
            </a:extLst>
          </p:cNvPr>
          <p:cNvSpPr txBox="1"/>
          <p:nvPr/>
        </p:nvSpPr>
        <p:spPr>
          <a:xfrm>
            <a:off x="2005778" y="2690336"/>
            <a:ext cx="8180445" cy="1477328"/>
          </a:xfrm>
          <a:prstGeom prst="rect">
            <a:avLst/>
          </a:prstGeom>
          <a:noFill/>
        </p:spPr>
        <p:txBody>
          <a:bodyPr wrap="none" rtlCol="0">
            <a:spAutoFit/>
          </a:bodyPr>
          <a:lstStyle/>
          <a:p>
            <a:r>
              <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Distributor ID: </a:t>
            </a:r>
            <a:r>
              <a:rPr lang="en-US" dirty="0" err="1">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AstraLinuxCE</a:t>
            </a:r>
            <a:endPar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a:p>
            <a:r>
              <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Description:    Astra Linux CE 2.12.44 (Orel)</a:t>
            </a:r>
          </a:p>
          <a:p>
            <a:r>
              <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Release:        2.12.44</a:t>
            </a:r>
          </a:p>
          <a:p>
            <a:r>
              <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Codename:       </a:t>
            </a:r>
            <a:r>
              <a:rPr lang="en-US" dirty="0" err="1">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orel</a:t>
            </a:r>
            <a:endPar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a:p>
            <a:r>
              <a:rPr lang="en-US"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Kernel:         Linux Astra 5.10.0-1038.40-generic #astra3</a:t>
            </a:r>
            <a:endParaRPr lang="ru-RU"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486379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1932182" y="1086853"/>
            <a:ext cx="8327636" cy="4684295"/>
          </a:xfrm>
          <a:prstGeom prst="rect">
            <a:avLst/>
          </a:prstGeom>
        </p:spPr>
      </p:pic>
    </p:spTree>
    <p:extLst>
      <p:ext uri="{BB962C8B-B14F-4D97-AF65-F5344CB8AC3E}">
        <p14:creationId xmlns:p14="http://schemas.microsoft.com/office/powerpoint/2010/main" val="833095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3809708" y="1252277"/>
            <a:ext cx="4572584" cy="5169289"/>
          </a:xfrm>
          <a:prstGeom prst="rect">
            <a:avLst/>
          </a:prstGeom>
        </p:spPr>
      </p:pic>
      <p:sp>
        <p:nvSpPr>
          <p:cNvPr id="3" name="Заголовок 2"/>
          <p:cNvSpPr>
            <a:spLocks noGrp="1"/>
          </p:cNvSpPr>
          <p:nvPr>
            <p:ph type="title"/>
          </p:nvPr>
        </p:nvSpPr>
        <p:spPr>
          <a:xfrm>
            <a:off x="1333500" y="200416"/>
            <a:ext cx="9525000" cy="814192"/>
          </a:xfrm>
        </p:spPr>
        <p:txBody>
          <a:bodyPr>
            <a:normAutofit/>
          </a:bodyPr>
          <a:lstStyle/>
          <a:p>
            <a:pPr algn="ctr"/>
            <a:r>
              <a:rPr lang="ru-RU" sz="2800" dirty="0" smtClean="0">
                <a:latin typeface="JetBrains Mono Medium" panose="020B0604020202020204" charset="0"/>
                <a:ea typeface="JetBrains Mono Medium" panose="020B0604020202020204" charset="0"/>
                <a:cs typeface="JetBrains Mono Medium" panose="020B0604020202020204" charset="0"/>
              </a:rPr>
              <a:t>Структура </a:t>
            </a:r>
            <a:r>
              <a:rPr lang="en-US" sz="2800" dirty="0" smtClean="0">
                <a:latin typeface="JetBrains Mono Medium" panose="020B0604020202020204" charset="0"/>
                <a:ea typeface="JetBrains Mono Medium" panose="020B0604020202020204" charset="0"/>
                <a:cs typeface="JetBrains Mono Medium" panose="020B0604020202020204" charset="0"/>
              </a:rPr>
              <a:t>Pipe </a:t>
            </a:r>
            <a:r>
              <a:rPr lang="ru-RU" sz="2800" dirty="0" smtClean="0">
                <a:latin typeface="JetBrains Mono Medium" panose="020B0604020202020204" charset="0"/>
                <a:ea typeface="JetBrains Mono Medium" panose="020B0604020202020204" charset="0"/>
                <a:cs typeface="JetBrains Mono Medium" panose="020B0604020202020204" charset="0"/>
              </a:rPr>
              <a:t>в ядре </a:t>
            </a:r>
            <a:r>
              <a:rPr lang="en-US" sz="2800" dirty="0" smtClean="0">
                <a:latin typeface="JetBrains Mono Medium" panose="020B0604020202020204" charset="0"/>
                <a:ea typeface="JetBrains Mono Medium" panose="020B0604020202020204" charset="0"/>
                <a:cs typeface="JetBrains Mono Medium" panose="020B0604020202020204" charset="0"/>
              </a:rPr>
              <a:t>Linux</a:t>
            </a:r>
            <a:endParaRPr lang="ru-RU" sz="2800" dirty="0">
              <a:latin typeface="JetBrains Mono Medium" panose="020B0604020202020204" charset="0"/>
              <a:ea typeface="JetBrains Mono Medium" panose="020B0604020202020204" charset="0"/>
              <a:cs typeface="JetBrains Mono Medium" panose="020B0604020202020204" charset="0"/>
            </a:endParaRPr>
          </a:p>
        </p:txBody>
      </p:sp>
    </p:spTree>
    <p:extLst>
      <p:ext uri="{BB962C8B-B14F-4D97-AF65-F5344CB8AC3E}">
        <p14:creationId xmlns:p14="http://schemas.microsoft.com/office/powerpoint/2010/main" val="3904115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D65B76-00A5-4422-94AC-3DBAA248C114}"/>
              </a:ext>
            </a:extLst>
          </p:cNvPr>
          <p:cNvSpPr>
            <a:spLocks noGrp="1"/>
          </p:cNvSpPr>
          <p:nvPr>
            <p:ph type="title"/>
          </p:nvPr>
        </p:nvSpPr>
        <p:spPr>
          <a:xfrm>
            <a:off x="838200" y="365126"/>
            <a:ext cx="10515600" cy="690859"/>
          </a:xfrm>
        </p:spPr>
        <p:txBody>
          <a:bodyPr>
            <a:normAutofit/>
          </a:bodyPr>
          <a:lstStyle/>
          <a:p>
            <a:pPr algn="ct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Dirty Pipe POC </a:t>
            </a: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на</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 Astra Linux Common Edition</a:t>
            </a:r>
            <a:endPar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4" name="Рисунок 3">
            <a:extLst>
              <a:ext uri="{FF2B5EF4-FFF2-40B4-BE49-F238E27FC236}">
                <a16:creationId xmlns:a16="http://schemas.microsoft.com/office/drawing/2014/main" id="{12A91B40-095E-47C9-9222-A66A67B45267}"/>
              </a:ext>
            </a:extLst>
          </p:cNvPr>
          <p:cNvPicPr>
            <a:picLocks noChangeAspect="1"/>
          </p:cNvPicPr>
          <p:nvPr/>
        </p:nvPicPr>
        <p:blipFill>
          <a:blip r:embed="rId3"/>
          <a:stretch>
            <a:fillRect/>
          </a:stretch>
        </p:blipFill>
        <p:spPr>
          <a:xfrm>
            <a:off x="2595750" y="1235637"/>
            <a:ext cx="7000499" cy="5257237"/>
          </a:xfrm>
          <a:prstGeom prst="rect">
            <a:avLst/>
          </a:prstGeom>
        </p:spPr>
      </p:pic>
    </p:spTree>
    <p:extLst>
      <p:ext uri="{BB962C8B-B14F-4D97-AF65-F5344CB8AC3E}">
        <p14:creationId xmlns:p14="http://schemas.microsoft.com/office/powerpoint/2010/main" val="3397302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F9CB81-CC5A-4694-8FAC-1835FBD61904}"/>
              </a:ext>
            </a:extLst>
          </p:cNvPr>
          <p:cNvSpPr>
            <a:spLocks noGrp="1"/>
          </p:cNvSpPr>
          <p:nvPr>
            <p:ph type="title"/>
          </p:nvPr>
        </p:nvSpPr>
        <p:spPr>
          <a:xfrm>
            <a:off x="838200" y="2766219"/>
            <a:ext cx="10515600" cy="1325563"/>
          </a:xfrm>
        </p:spPr>
        <p:txBody>
          <a:bodyPr>
            <a:normAutofit/>
          </a:bodyPr>
          <a:lstStyle/>
          <a:p>
            <a:pPr algn="ctr"/>
            <a:r>
              <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rPr>
              <a:t>Живое демо на </a:t>
            </a:r>
            <a:r>
              <a:rPr lang="en-US" sz="32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Common Edition</a:t>
            </a:r>
            <a:endPar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1939459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C09AD17-961C-4F0C-9700-260E0E6F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244" y="2588341"/>
            <a:ext cx="4483513" cy="1681318"/>
          </a:xfrm>
          <a:prstGeom prst="rect">
            <a:avLst/>
          </a:prstGeom>
        </p:spPr>
      </p:pic>
      <p:sp>
        <p:nvSpPr>
          <p:cNvPr id="4" name="TextBox 3">
            <a:extLst>
              <a:ext uri="{FF2B5EF4-FFF2-40B4-BE49-F238E27FC236}">
                <a16:creationId xmlns:a16="http://schemas.microsoft.com/office/drawing/2014/main" id="{8B7C989D-C58A-40A4-8626-717742996C72}"/>
              </a:ext>
            </a:extLst>
          </p:cNvPr>
          <p:cNvSpPr txBox="1"/>
          <p:nvPr/>
        </p:nvSpPr>
        <p:spPr>
          <a:xfrm>
            <a:off x="4275630" y="1362751"/>
            <a:ext cx="3640740" cy="584775"/>
          </a:xfrm>
          <a:prstGeom prst="rect">
            <a:avLst/>
          </a:prstGeom>
          <a:noFill/>
        </p:spPr>
        <p:txBody>
          <a:bodyPr wrap="none" rtlCol="0">
            <a:spAutoFit/>
          </a:bodyPr>
          <a:lstStyle/>
          <a:p>
            <a:r>
              <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rPr>
              <a:t>Что это такое?</a:t>
            </a:r>
          </a:p>
        </p:txBody>
      </p:sp>
    </p:spTree>
    <p:extLst>
      <p:ext uri="{BB962C8B-B14F-4D97-AF65-F5344CB8AC3E}">
        <p14:creationId xmlns:p14="http://schemas.microsoft.com/office/powerpoint/2010/main" val="1193418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FC33FE-61E9-42CB-BD76-B4DAC31954D6}"/>
              </a:ext>
            </a:extLst>
          </p:cNvPr>
          <p:cNvSpPr>
            <a:spLocks noGrp="1"/>
          </p:cNvSpPr>
          <p:nvPr>
            <p:ph type="title"/>
          </p:nvPr>
        </p:nvSpPr>
        <p:spPr>
          <a:xfrm>
            <a:off x="838200" y="2766219"/>
            <a:ext cx="10515600" cy="1325563"/>
          </a:xfrm>
        </p:spPr>
        <p:txBody>
          <a:bodyPr>
            <a:normAutofit/>
          </a:bodyPr>
          <a:lstStyle/>
          <a:p>
            <a:pPr algn="ctr"/>
            <a:r>
              <a:rPr lang="en-US" sz="32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Special Edition</a:t>
            </a:r>
            <a:endPar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002046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869BEE-C113-4C50-A4AE-4C1C3A724251}"/>
              </a:ext>
            </a:extLst>
          </p:cNvPr>
          <p:cNvSpPr>
            <a:spLocks noGrp="1"/>
          </p:cNvSpPr>
          <p:nvPr>
            <p:ph type="title"/>
          </p:nvPr>
        </p:nvSpPr>
        <p:spPr>
          <a:xfrm>
            <a:off x="419100" y="365126"/>
            <a:ext cx="11353800" cy="769992"/>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Как мандатный контроль целостности позволяет защитить данные</a:t>
            </a:r>
          </a:p>
        </p:txBody>
      </p:sp>
      <p:pic>
        <p:nvPicPr>
          <p:cNvPr id="4" name="Рисунок 3">
            <a:extLst>
              <a:ext uri="{FF2B5EF4-FFF2-40B4-BE49-F238E27FC236}">
                <a16:creationId xmlns:a16="http://schemas.microsoft.com/office/drawing/2014/main" id="{956BE785-53D0-4C51-8E57-E0121DEF1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1780569"/>
            <a:ext cx="8572500" cy="3971925"/>
          </a:xfrm>
          <a:prstGeom prst="rect">
            <a:avLst/>
          </a:prstGeom>
        </p:spPr>
      </p:pic>
    </p:spTree>
    <p:extLst>
      <p:ext uri="{BB962C8B-B14F-4D97-AF65-F5344CB8AC3E}">
        <p14:creationId xmlns:p14="http://schemas.microsoft.com/office/powerpoint/2010/main" val="41526663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053511-2DDC-4D86-9739-271499451762}"/>
              </a:ext>
            </a:extLst>
          </p:cNvPr>
          <p:cNvSpPr>
            <a:spLocks noGrp="1"/>
          </p:cNvSpPr>
          <p:nvPr>
            <p:ph type="title"/>
          </p:nvPr>
        </p:nvSpPr>
        <p:spPr>
          <a:xfrm>
            <a:off x="838200" y="365125"/>
            <a:ext cx="10515600" cy="815037"/>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Картинки всегда лучше объяснят суть</a:t>
            </a:r>
          </a:p>
        </p:txBody>
      </p:sp>
      <p:pic>
        <p:nvPicPr>
          <p:cNvPr id="4" name="Рисунок 3">
            <a:extLst>
              <a:ext uri="{FF2B5EF4-FFF2-40B4-BE49-F238E27FC236}">
                <a16:creationId xmlns:a16="http://schemas.microsoft.com/office/drawing/2014/main" id="{18911F4B-96C9-4EC0-9ADD-382CE8365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698" y="1347151"/>
            <a:ext cx="8774603" cy="5006024"/>
          </a:xfrm>
          <a:prstGeom prst="rect">
            <a:avLst/>
          </a:prstGeom>
        </p:spPr>
      </p:pic>
    </p:spTree>
    <p:extLst>
      <p:ext uri="{BB962C8B-B14F-4D97-AF65-F5344CB8AC3E}">
        <p14:creationId xmlns:p14="http://schemas.microsoft.com/office/powerpoint/2010/main" val="19491637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E6CAF5-AED2-4794-883F-2988BF48C860}"/>
              </a:ext>
            </a:extLst>
          </p:cNvPr>
          <p:cNvSpPr>
            <a:spLocks noGrp="1"/>
          </p:cNvSpPr>
          <p:nvPr>
            <p:ph type="title"/>
          </p:nvPr>
        </p:nvSpPr>
        <p:spPr>
          <a:xfrm>
            <a:off x="838200" y="365126"/>
            <a:ext cx="10515600" cy="590570"/>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А у нас Динамический контроль целостности</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 – </a:t>
            </a: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это раз!</a:t>
            </a:r>
          </a:p>
        </p:txBody>
      </p:sp>
      <p:pic>
        <p:nvPicPr>
          <p:cNvPr id="4" name="Рисунок 3">
            <a:extLst>
              <a:ext uri="{FF2B5EF4-FFF2-40B4-BE49-F238E27FC236}">
                <a16:creationId xmlns:a16="http://schemas.microsoft.com/office/drawing/2014/main" id="{37A89002-2B5B-4A89-B0AD-7EE281E93CC9}"/>
              </a:ext>
            </a:extLst>
          </p:cNvPr>
          <p:cNvPicPr>
            <a:picLocks noChangeAspect="1"/>
          </p:cNvPicPr>
          <p:nvPr/>
        </p:nvPicPr>
        <p:blipFill>
          <a:blip r:embed="rId3"/>
          <a:stretch>
            <a:fillRect/>
          </a:stretch>
        </p:blipFill>
        <p:spPr>
          <a:xfrm>
            <a:off x="2446797" y="1191239"/>
            <a:ext cx="7298405" cy="5484515"/>
          </a:xfrm>
          <a:prstGeom prst="rect">
            <a:avLst/>
          </a:prstGeom>
        </p:spPr>
      </p:pic>
    </p:spTree>
    <p:extLst>
      <p:ext uri="{BB962C8B-B14F-4D97-AF65-F5344CB8AC3E}">
        <p14:creationId xmlns:p14="http://schemas.microsoft.com/office/powerpoint/2010/main" val="1195322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2A517-03F9-4C55-8A6A-5D674F49520E}"/>
              </a:ext>
            </a:extLst>
          </p:cNvPr>
          <p:cNvSpPr>
            <a:spLocks noGrp="1"/>
          </p:cNvSpPr>
          <p:nvPr>
            <p:ph type="title"/>
          </p:nvPr>
        </p:nvSpPr>
        <p:spPr>
          <a:xfrm>
            <a:off x="838200" y="365126"/>
            <a:ext cx="10515600" cy="596470"/>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До</a:t>
            </a:r>
          </a:p>
        </p:txBody>
      </p:sp>
      <p:pic>
        <p:nvPicPr>
          <p:cNvPr id="6" name="Рисунок 5">
            <a:extLst>
              <a:ext uri="{FF2B5EF4-FFF2-40B4-BE49-F238E27FC236}">
                <a16:creationId xmlns:a16="http://schemas.microsoft.com/office/drawing/2014/main" id="{578C729C-59E9-4113-94E0-005D2D4D4153}"/>
              </a:ext>
            </a:extLst>
          </p:cNvPr>
          <p:cNvPicPr>
            <a:picLocks noChangeAspect="1"/>
          </p:cNvPicPr>
          <p:nvPr/>
        </p:nvPicPr>
        <p:blipFill>
          <a:blip r:embed="rId2"/>
          <a:stretch>
            <a:fillRect/>
          </a:stretch>
        </p:blipFill>
        <p:spPr>
          <a:xfrm>
            <a:off x="2467462" y="1032316"/>
            <a:ext cx="7257075" cy="5460558"/>
          </a:xfrm>
          <a:prstGeom prst="rect">
            <a:avLst/>
          </a:prstGeom>
        </p:spPr>
      </p:pic>
    </p:spTree>
    <p:extLst>
      <p:ext uri="{BB962C8B-B14F-4D97-AF65-F5344CB8AC3E}">
        <p14:creationId xmlns:p14="http://schemas.microsoft.com/office/powerpoint/2010/main" val="1482229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942FA-B841-41F7-9AD0-F2748C89E9F5}"/>
              </a:ext>
            </a:extLst>
          </p:cNvPr>
          <p:cNvSpPr>
            <a:spLocks noGrp="1"/>
          </p:cNvSpPr>
          <p:nvPr>
            <p:ph type="title"/>
          </p:nvPr>
        </p:nvSpPr>
        <p:spPr>
          <a:xfrm>
            <a:off x="838200" y="365126"/>
            <a:ext cx="10515600" cy="779350"/>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После</a:t>
            </a:r>
          </a:p>
        </p:txBody>
      </p:sp>
      <p:pic>
        <p:nvPicPr>
          <p:cNvPr id="4" name="Рисунок 3">
            <a:extLst>
              <a:ext uri="{FF2B5EF4-FFF2-40B4-BE49-F238E27FC236}">
                <a16:creationId xmlns:a16="http://schemas.microsoft.com/office/drawing/2014/main" id="{01DDF0E1-D707-43DE-B870-D5C8839DFC81}"/>
              </a:ext>
            </a:extLst>
          </p:cNvPr>
          <p:cNvPicPr>
            <a:picLocks noChangeAspect="1"/>
          </p:cNvPicPr>
          <p:nvPr/>
        </p:nvPicPr>
        <p:blipFill>
          <a:blip r:embed="rId3"/>
          <a:stretch>
            <a:fillRect/>
          </a:stretch>
        </p:blipFill>
        <p:spPr>
          <a:xfrm>
            <a:off x="2452082" y="1204575"/>
            <a:ext cx="7287835" cy="5496213"/>
          </a:xfrm>
          <a:prstGeom prst="rect">
            <a:avLst/>
          </a:prstGeom>
        </p:spPr>
      </p:pic>
    </p:spTree>
    <p:extLst>
      <p:ext uri="{BB962C8B-B14F-4D97-AF65-F5344CB8AC3E}">
        <p14:creationId xmlns:p14="http://schemas.microsoft.com/office/powerpoint/2010/main" val="235601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4FBF6F-4BAD-4122-9B29-B08D61AB3929}"/>
              </a:ext>
            </a:extLst>
          </p:cNvPr>
          <p:cNvSpPr>
            <a:spLocks noGrp="1"/>
          </p:cNvSpPr>
          <p:nvPr>
            <p:ph type="title"/>
          </p:nvPr>
        </p:nvSpPr>
        <p:spPr>
          <a:xfrm>
            <a:off x="838200" y="365125"/>
            <a:ext cx="10515600" cy="696759"/>
          </a:xfrm>
        </p:spPr>
        <p:txBody>
          <a:bodyPr>
            <a:normAutofit/>
          </a:bodyPr>
          <a:lstStyle/>
          <a:p>
            <a:pPr algn="ct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А у нас Регламентный контроль целостности – это два!</a:t>
            </a:r>
          </a:p>
        </p:txBody>
      </p:sp>
      <p:pic>
        <p:nvPicPr>
          <p:cNvPr id="6" name="Рисунок 5">
            <a:extLst>
              <a:ext uri="{FF2B5EF4-FFF2-40B4-BE49-F238E27FC236}">
                <a16:creationId xmlns:a16="http://schemas.microsoft.com/office/drawing/2014/main" id="{CF6A5F59-6DC1-4A77-853D-F7584B719310}"/>
              </a:ext>
            </a:extLst>
          </p:cNvPr>
          <p:cNvPicPr>
            <a:picLocks noChangeAspect="1"/>
          </p:cNvPicPr>
          <p:nvPr/>
        </p:nvPicPr>
        <p:blipFill>
          <a:blip r:embed="rId3"/>
          <a:stretch>
            <a:fillRect/>
          </a:stretch>
        </p:blipFill>
        <p:spPr>
          <a:xfrm>
            <a:off x="745285" y="1348553"/>
            <a:ext cx="10701430" cy="5010401"/>
          </a:xfrm>
          <a:prstGeom prst="rect">
            <a:avLst/>
          </a:prstGeom>
        </p:spPr>
      </p:pic>
    </p:spTree>
    <p:extLst>
      <p:ext uri="{BB962C8B-B14F-4D97-AF65-F5344CB8AC3E}">
        <p14:creationId xmlns:p14="http://schemas.microsoft.com/office/powerpoint/2010/main" val="4112848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93116D-9C08-4FC5-B3EA-91B4CA2B4F78}"/>
              </a:ext>
            </a:extLst>
          </p:cNvPr>
          <p:cNvSpPr>
            <a:spLocks noGrp="1"/>
          </p:cNvSpPr>
          <p:nvPr>
            <p:ph type="title"/>
          </p:nvPr>
        </p:nvSpPr>
        <p:spPr>
          <a:xfrm>
            <a:off x="838200" y="365125"/>
            <a:ext cx="10515600" cy="581359"/>
          </a:xfrm>
        </p:spPr>
        <p:txBody>
          <a:bodyPr>
            <a:normAutofit/>
          </a:bodyPr>
          <a:lstStyle/>
          <a:p>
            <a:pPr algn="ctr"/>
            <a:r>
              <a:rPr lang="en-US" sz="2400" dirty="0" err="1">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PwnKit</a:t>
            </a:r>
            <a:r>
              <a:rPr lang="en-US"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 </a:t>
            </a:r>
            <a:r>
              <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на </a:t>
            </a:r>
            <a:r>
              <a:rPr lang="en-US"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 Special Edition</a:t>
            </a:r>
            <a:endPar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
        <p:nvSpPr>
          <p:cNvPr id="3" name="TextBox 2">
            <a:extLst>
              <a:ext uri="{FF2B5EF4-FFF2-40B4-BE49-F238E27FC236}">
                <a16:creationId xmlns:a16="http://schemas.microsoft.com/office/drawing/2014/main" id="{8269E039-9AB8-4C19-8AEA-228917A61F08}"/>
              </a:ext>
            </a:extLst>
          </p:cNvPr>
          <p:cNvSpPr txBox="1"/>
          <p:nvPr/>
        </p:nvSpPr>
        <p:spPr>
          <a:xfrm>
            <a:off x="2875691" y="2690336"/>
            <a:ext cx="6440619" cy="1477328"/>
          </a:xfrm>
          <a:prstGeom prst="rect">
            <a:avLst/>
          </a:prstGeom>
          <a:noFill/>
        </p:spPr>
        <p:txBody>
          <a:bodyPr wrap="square" rtlCol="0">
            <a:spAutoFit/>
          </a:bodyPr>
          <a:lstStyle/>
          <a:p>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Distributor ID: </a:t>
            </a:r>
            <a:r>
              <a:rPr lang="en-US" dirty="0" err="1">
                <a:latin typeface="JetBrains Mono Medium" panose="02000009000000000000" pitchFamily="49" charset="0"/>
                <a:ea typeface="JetBrains Mono Medium" panose="02000009000000000000" pitchFamily="49" charset="0"/>
                <a:cs typeface="JetBrains Mono Medium" panose="02000009000000000000" pitchFamily="49" charset="0"/>
              </a:rPr>
              <a:t>AstraLinux</a:t>
            </a:r>
            <a:endParaRPr lang="en-US" dirty="0">
              <a:latin typeface="JetBrains Mono Medium" panose="02000009000000000000" pitchFamily="49" charset="0"/>
              <a:ea typeface="JetBrains Mono Medium" panose="02000009000000000000" pitchFamily="49" charset="0"/>
              <a:cs typeface="JetBrains Mono Medium" panose="02000009000000000000" pitchFamily="49" charset="0"/>
            </a:endParaRPr>
          </a:p>
          <a:p>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Description:    Astra Linux 1.7 x86-64</a:t>
            </a:r>
          </a:p>
          <a:p>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Release:        1.7_x86-64</a:t>
            </a:r>
          </a:p>
          <a:p>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Codename:       1.7_x86-64</a:t>
            </a:r>
          </a:p>
          <a:p>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Kernel:         Linux </a:t>
            </a:r>
            <a:r>
              <a:rPr lang="en-US" dirty="0" err="1">
                <a:latin typeface="JetBrains Mono Medium" panose="02000009000000000000" pitchFamily="49" charset="0"/>
                <a:ea typeface="JetBrains Mono Medium" panose="02000009000000000000" pitchFamily="49" charset="0"/>
                <a:cs typeface="JetBrains Mono Medium" panose="02000009000000000000" pitchFamily="49" charset="0"/>
              </a:rPr>
              <a:t>astra</a:t>
            </a:r>
            <a:r>
              <a:rPr lang="en-US" dirty="0">
                <a:latin typeface="JetBrains Mono Medium" panose="02000009000000000000" pitchFamily="49" charset="0"/>
                <a:ea typeface="JetBrains Mono Medium" panose="02000009000000000000" pitchFamily="49" charset="0"/>
                <a:cs typeface="JetBrains Mono Medium" panose="02000009000000000000" pitchFamily="49" charset="0"/>
              </a:rPr>
              <a:t> 5.4.0-54-generic</a:t>
            </a:r>
            <a:endParaRPr lang="ru-RU"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2556889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2301875" y="899583"/>
            <a:ext cx="7588250" cy="5058834"/>
          </a:xfrm>
          <a:prstGeom prst="rect">
            <a:avLst/>
          </a:prstGeom>
        </p:spPr>
      </p:pic>
    </p:spTree>
    <p:extLst>
      <p:ext uri="{BB962C8B-B14F-4D97-AF65-F5344CB8AC3E}">
        <p14:creationId xmlns:p14="http://schemas.microsoft.com/office/powerpoint/2010/main" val="1456600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1447514" y="767742"/>
            <a:ext cx="9296972" cy="5322517"/>
          </a:xfrm>
          <a:prstGeom prst="rect">
            <a:avLst/>
          </a:prstGeom>
        </p:spPr>
      </p:pic>
    </p:spTree>
    <p:extLst>
      <p:ext uri="{BB962C8B-B14F-4D97-AF65-F5344CB8AC3E}">
        <p14:creationId xmlns:p14="http://schemas.microsoft.com/office/powerpoint/2010/main" val="683781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28BE5B5-CC31-4BB2-AD71-B0786B38CD6D}"/>
              </a:ext>
            </a:extLst>
          </p:cNvPr>
          <p:cNvPicPr>
            <a:picLocks noChangeAspect="1"/>
          </p:cNvPicPr>
          <p:nvPr/>
        </p:nvPicPr>
        <p:blipFill>
          <a:blip r:embed="rId3"/>
          <a:stretch>
            <a:fillRect/>
          </a:stretch>
        </p:blipFill>
        <p:spPr>
          <a:xfrm>
            <a:off x="2359472" y="1351694"/>
            <a:ext cx="7473055" cy="5158244"/>
          </a:xfrm>
          <a:prstGeom prst="rect">
            <a:avLst/>
          </a:prstGeom>
        </p:spPr>
      </p:pic>
      <p:sp>
        <p:nvSpPr>
          <p:cNvPr id="4" name="TextBox 3">
            <a:extLst>
              <a:ext uri="{FF2B5EF4-FFF2-40B4-BE49-F238E27FC236}">
                <a16:creationId xmlns:a16="http://schemas.microsoft.com/office/drawing/2014/main" id="{B391BCF7-89EA-4102-ADF3-A89A61D23500}"/>
              </a:ext>
            </a:extLst>
          </p:cNvPr>
          <p:cNvSpPr txBox="1"/>
          <p:nvPr/>
        </p:nvSpPr>
        <p:spPr>
          <a:xfrm>
            <a:off x="1302861" y="519143"/>
            <a:ext cx="9586279" cy="461665"/>
          </a:xfrm>
          <a:prstGeom prst="rect">
            <a:avLst/>
          </a:prstGeom>
          <a:noFill/>
        </p:spPr>
        <p:txBody>
          <a:bodyPr wrap="none" rtlCol="0">
            <a:spAutoFit/>
          </a:bodyPr>
          <a:lstStyle/>
          <a:p>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А зачем придумывать </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Yet Another Linux Distributive?</a:t>
            </a:r>
            <a:endPar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spTree>
    <p:extLst>
      <p:ext uri="{BB962C8B-B14F-4D97-AF65-F5344CB8AC3E}">
        <p14:creationId xmlns:p14="http://schemas.microsoft.com/office/powerpoint/2010/main" val="39935722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012E7E-238A-4234-8CAD-9E3986C142D1}"/>
              </a:ext>
            </a:extLst>
          </p:cNvPr>
          <p:cNvSpPr>
            <a:spLocks noGrp="1"/>
          </p:cNvSpPr>
          <p:nvPr>
            <p:ph type="title"/>
          </p:nvPr>
        </p:nvSpPr>
        <p:spPr>
          <a:xfrm>
            <a:off x="838200" y="365126"/>
            <a:ext cx="10515600" cy="773450"/>
          </a:xfrm>
        </p:spPr>
        <p:txBody>
          <a:bodyPr>
            <a:normAutofit/>
          </a:bodyPr>
          <a:lstStyle/>
          <a:p>
            <a:pPr algn="ct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Dirty Pipe POC </a:t>
            </a:r>
            <a:r>
              <a:rPr lang="ru-RU" sz="2400" dirty="0">
                <a:latin typeface="JetBrains Mono Medium" panose="02000009000000000000" pitchFamily="49" charset="0"/>
                <a:ea typeface="JetBrains Mono Medium" panose="02000009000000000000" pitchFamily="49" charset="0"/>
                <a:cs typeface="JetBrains Mono Medium" panose="02000009000000000000" pitchFamily="49" charset="0"/>
              </a:rPr>
              <a:t>на</a:t>
            </a:r>
            <a:r>
              <a:rPr lang="en-US" sz="2400" dirty="0">
                <a:latin typeface="JetBrains Mono Medium" panose="02000009000000000000" pitchFamily="49" charset="0"/>
                <a:ea typeface="JetBrains Mono Medium" panose="02000009000000000000" pitchFamily="49" charset="0"/>
                <a:cs typeface="JetBrains Mono Medium" panose="02000009000000000000" pitchFamily="49" charset="0"/>
              </a:rPr>
              <a:t> Astra Linux Special Edition</a:t>
            </a:r>
            <a:endParaRPr lang="ru-RU" sz="2400" dirty="0"/>
          </a:p>
        </p:txBody>
      </p:sp>
      <p:pic>
        <p:nvPicPr>
          <p:cNvPr id="4" name="Рисунок 3">
            <a:extLst>
              <a:ext uri="{FF2B5EF4-FFF2-40B4-BE49-F238E27FC236}">
                <a16:creationId xmlns:a16="http://schemas.microsoft.com/office/drawing/2014/main" id="{A5828408-7B24-4223-9D73-0D06E741D1C0}"/>
              </a:ext>
            </a:extLst>
          </p:cNvPr>
          <p:cNvPicPr>
            <a:picLocks noChangeAspect="1"/>
          </p:cNvPicPr>
          <p:nvPr/>
        </p:nvPicPr>
        <p:blipFill>
          <a:blip r:embed="rId3"/>
          <a:stretch>
            <a:fillRect/>
          </a:stretch>
        </p:blipFill>
        <p:spPr>
          <a:xfrm>
            <a:off x="2536531" y="1295915"/>
            <a:ext cx="7118939" cy="5363680"/>
          </a:xfrm>
          <a:prstGeom prst="rect">
            <a:avLst/>
          </a:prstGeom>
        </p:spPr>
      </p:pic>
    </p:spTree>
    <p:extLst>
      <p:ext uri="{BB962C8B-B14F-4D97-AF65-F5344CB8AC3E}">
        <p14:creationId xmlns:p14="http://schemas.microsoft.com/office/powerpoint/2010/main" val="4610616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75B412-39ED-44D2-92E7-EF8F2F163FD8}"/>
              </a:ext>
            </a:extLst>
          </p:cNvPr>
          <p:cNvSpPr>
            <a:spLocks noGrp="1"/>
          </p:cNvSpPr>
          <p:nvPr>
            <p:ph type="title"/>
          </p:nvPr>
        </p:nvSpPr>
        <p:spPr>
          <a:xfrm>
            <a:off x="838200" y="2766219"/>
            <a:ext cx="10515600" cy="1325563"/>
          </a:xfrm>
        </p:spPr>
        <p:txBody>
          <a:bodyPr>
            <a:normAutofit/>
          </a:bodyPr>
          <a:lstStyle/>
          <a:p>
            <a:r>
              <a:rPr lang="ru-RU" sz="3200" dirty="0">
                <a:latin typeface="JetBrains Mono Medium" panose="02000009000000000000" pitchFamily="49" charset="0"/>
                <a:ea typeface="JetBrains Mono Medium" panose="02000009000000000000" pitchFamily="49" charset="0"/>
                <a:cs typeface="JetBrains Mono Medium" panose="02000009000000000000" pitchFamily="49" charset="0"/>
              </a:rPr>
              <a:t>Живое демо на </a:t>
            </a:r>
            <a:r>
              <a:rPr lang="en-US" sz="3200" dirty="0">
                <a:latin typeface="JetBrains Mono Medium" panose="02000009000000000000" pitchFamily="49" charset="0"/>
                <a:ea typeface="JetBrains Mono Medium" panose="02000009000000000000" pitchFamily="49" charset="0"/>
                <a:cs typeface="JetBrains Mono Medium" panose="02000009000000000000" pitchFamily="49" charset="0"/>
              </a:rPr>
              <a:t>Astra Linux Common Edition</a:t>
            </a:r>
            <a:endParaRPr lang="ru-RU" sz="3200" dirty="0"/>
          </a:p>
        </p:txBody>
      </p:sp>
    </p:spTree>
    <p:extLst>
      <p:ext uri="{BB962C8B-B14F-4D97-AF65-F5344CB8AC3E}">
        <p14:creationId xmlns:p14="http://schemas.microsoft.com/office/powerpoint/2010/main" val="33205884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48DB78-28A6-49AA-9882-F2AC2D135DF4}"/>
              </a:ext>
            </a:extLst>
          </p:cNvPr>
          <p:cNvSpPr>
            <a:spLocks noGrp="1"/>
          </p:cNvSpPr>
          <p:nvPr>
            <p:ph type="title"/>
          </p:nvPr>
        </p:nvSpPr>
        <p:spPr>
          <a:xfrm>
            <a:off x="838200" y="365126"/>
            <a:ext cx="10515600" cy="493128"/>
          </a:xfrm>
        </p:spPr>
        <p:txBody>
          <a:bodyPr>
            <a:normAutofit/>
          </a:bodyPr>
          <a:lstStyle/>
          <a:p>
            <a:pPr algn="ctr"/>
            <a:r>
              <a:rPr lang="ru-RU" sz="2800" dirty="0">
                <a:solidFill>
                  <a:schemeClr val="bg1"/>
                </a:solidFill>
                <a:latin typeface="JetBrains Mono Medium" panose="020B0604020202020204" charset="0"/>
                <a:ea typeface="JetBrains Mono Medium" panose="020B0604020202020204" charset="0"/>
                <a:cs typeface="JetBrains Mono Medium" panose="020B0604020202020204" charset="0"/>
              </a:rPr>
              <a:t>Источники</a:t>
            </a:r>
          </a:p>
        </p:txBody>
      </p:sp>
      <p:sp>
        <p:nvSpPr>
          <p:cNvPr id="3" name="TextBox 2">
            <a:extLst>
              <a:ext uri="{FF2B5EF4-FFF2-40B4-BE49-F238E27FC236}">
                <a16:creationId xmlns:a16="http://schemas.microsoft.com/office/drawing/2014/main" id="{7076AA14-4562-4FE5-BB0A-B53A114E6EC7}"/>
              </a:ext>
            </a:extLst>
          </p:cNvPr>
          <p:cNvSpPr txBox="1"/>
          <p:nvPr/>
        </p:nvSpPr>
        <p:spPr>
          <a:xfrm>
            <a:off x="898103" y="1026695"/>
            <a:ext cx="10470623" cy="1569660"/>
          </a:xfrm>
          <a:prstGeom prst="rect">
            <a:avLst/>
          </a:prstGeom>
          <a:noFill/>
        </p:spPr>
        <p:txBody>
          <a:bodyPr wrap="none" rtlCol="0">
            <a:spAutoFit/>
          </a:bodyPr>
          <a:lstStyle/>
          <a:p>
            <a:pPr marL="342900" indent="-342900">
              <a:buAutoNum type="arabicPeriod"/>
            </a:pPr>
            <a:r>
              <a:rPr lang="en-US" sz="1200" dirty="0">
                <a:solidFill>
                  <a:schemeClr val="bg1"/>
                </a:solidFill>
              </a:rPr>
              <a:t>https://dirtypipe.cm4all.com/</a:t>
            </a:r>
          </a:p>
          <a:p>
            <a:pPr marL="342900" indent="-342900">
              <a:buAutoNum type="arabicPeriod"/>
            </a:pPr>
            <a:r>
              <a:rPr lang="en-US" sz="1200" dirty="0">
                <a:solidFill>
                  <a:schemeClr val="bg1"/>
                </a:solidFill>
              </a:rPr>
              <a:t>https://securelist.ru/cve-2022-0847-aka-dirty-pipe-vulnerability-in-linux-kernel/104704/</a:t>
            </a:r>
          </a:p>
          <a:p>
            <a:pPr marL="342900" indent="-342900">
              <a:buAutoNum type="arabicPeriod"/>
            </a:pPr>
            <a:r>
              <a:rPr lang="en-US" sz="1200" dirty="0">
                <a:solidFill>
                  <a:schemeClr val="bg1"/>
                </a:solidFill>
              </a:rPr>
              <a:t>https://github.com/AlexisAhmed/CVE-2022-0847-DirtyPipe-Exploits</a:t>
            </a:r>
          </a:p>
          <a:p>
            <a:pPr marL="342900" indent="-342900">
              <a:buAutoNum type="arabicPeriod"/>
            </a:pPr>
            <a:r>
              <a:rPr lang="ru-RU" sz="1200" dirty="0">
                <a:solidFill>
                  <a:schemeClr val="bg1"/>
                </a:solidFill>
                <a:ea typeface="Calibri" panose="020F0502020204030204" pitchFamily="34" charset="0"/>
                <a:cs typeface="Times New Roman" panose="02020603050405020304" pitchFamily="18" charset="0"/>
              </a:rPr>
              <a:t>https://blog.qualys.com/vulnerabilities-threat-research/2022/01/25/pwnkit-local-privilege-escalation-vulnerability-discovered-in-polkits-pkexec-cve-2021-4034</a:t>
            </a:r>
          </a:p>
          <a:p>
            <a:pPr marL="342900" indent="-342900">
              <a:buAutoNum type="arabicPeriod"/>
            </a:pPr>
            <a:r>
              <a:rPr lang="en-US" sz="1200" dirty="0">
                <a:solidFill>
                  <a:schemeClr val="bg1"/>
                </a:solidFill>
              </a:rPr>
              <a:t>https://astralinux.ru/products/astra-linux-common-edition/documents-astra-ce/instrukcziya-po-ustanovke-os-astra-linux-common-edition.pdf</a:t>
            </a:r>
          </a:p>
          <a:p>
            <a:pPr marL="342900" indent="-342900">
              <a:buAutoNum type="arabicPeriod"/>
            </a:pPr>
            <a:r>
              <a:rPr lang="en-US" sz="1200" dirty="0">
                <a:solidFill>
                  <a:schemeClr val="bg1"/>
                </a:solidFill>
              </a:rPr>
              <a:t>https://habr.com/ru/company/astralinux/blog/461691/</a:t>
            </a:r>
            <a:endParaRPr lang="ru-RU" sz="1200" dirty="0">
              <a:solidFill>
                <a:schemeClr val="bg1"/>
              </a:solidFill>
            </a:endParaRPr>
          </a:p>
          <a:p>
            <a:pPr marL="342900" indent="-342900">
              <a:buAutoNum type="arabicPeriod"/>
            </a:pPr>
            <a:r>
              <a:rPr lang="en-US" sz="1200" dirty="0">
                <a:solidFill>
                  <a:schemeClr val="bg1"/>
                </a:solidFill>
              </a:rPr>
              <a:t>https://github.com/arttnba3/CVE-2022-0847</a:t>
            </a:r>
            <a:endParaRPr lang="ru-RU" sz="1200" dirty="0">
              <a:solidFill>
                <a:schemeClr val="bg1"/>
              </a:solidFill>
            </a:endParaRPr>
          </a:p>
          <a:p>
            <a:pPr marL="342900" indent="-342900">
              <a:buAutoNum type="arabicPeriod"/>
            </a:pPr>
            <a:r>
              <a:rPr lang="en-US" sz="1200" dirty="0">
                <a:solidFill>
                  <a:schemeClr val="bg1"/>
                </a:solidFill>
              </a:rPr>
              <a:t>https://</a:t>
            </a:r>
            <a:r>
              <a:rPr lang="en-US" sz="1200" dirty="0" smtClean="0">
                <a:solidFill>
                  <a:schemeClr val="bg1"/>
                </a:solidFill>
              </a:rPr>
              <a:t>vital.lib.tsu.ru/vital/access/services/Download/vtls:000462553/SOURCE1</a:t>
            </a:r>
            <a:endParaRPr lang="en-US" sz="1200" dirty="0">
              <a:solidFill>
                <a:schemeClr val="bg1"/>
              </a:solidFill>
            </a:endParaRPr>
          </a:p>
        </p:txBody>
      </p:sp>
    </p:spTree>
    <p:extLst>
      <p:ext uri="{BB962C8B-B14F-4D97-AF65-F5344CB8AC3E}">
        <p14:creationId xmlns:p14="http://schemas.microsoft.com/office/powerpoint/2010/main" val="2285840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B3E6954-3C73-4799-85A7-425EBD41489E}"/>
              </a:ext>
            </a:extLst>
          </p:cNvPr>
          <p:cNvSpPr>
            <a:spLocks noGrp="1"/>
          </p:cNvSpPr>
          <p:nvPr>
            <p:ph type="title"/>
          </p:nvPr>
        </p:nvSpPr>
        <p:spPr>
          <a:xfrm>
            <a:off x="838200" y="365126"/>
            <a:ext cx="10515600" cy="514106"/>
          </a:xfrm>
        </p:spPr>
        <p:txBody>
          <a:bodyPr>
            <a:normAutofit/>
          </a:bodyPr>
          <a:lstStyle/>
          <a:p>
            <a:pPr algn="ctr"/>
            <a:r>
              <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Чем отличаются версии </a:t>
            </a:r>
            <a:r>
              <a:rPr lang="en-US"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a:t>
            </a:r>
            <a:endParaRPr lang="ru-RU" sz="24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6" name="Рисунок 5">
            <a:extLst>
              <a:ext uri="{FF2B5EF4-FFF2-40B4-BE49-F238E27FC236}">
                <a16:creationId xmlns:a16="http://schemas.microsoft.com/office/drawing/2014/main" id="{F36E1D2D-AFC6-4773-9733-050E76BD648B}"/>
              </a:ext>
            </a:extLst>
          </p:cNvPr>
          <p:cNvPicPr>
            <a:picLocks noChangeAspect="1"/>
          </p:cNvPicPr>
          <p:nvPr/>
        </p:nvPicPr>
        <p:blipFill>
          <a:blip r:embed="rId3"/>
          <a:stretch>
            <a:fillRect/>
          </a:stretch>
        </p:blipFill>
        <p:spPr>
          <a:xfrm>
            <a:off x="2958716" y="917403"/>
            <a:ext cx="6274568" cy="5575471"/>
          </a:xfrm>
          <a:prstGeom prst="rect">
            <a:avLst/>
          </a:prstGeom>
        </p:spPr>
      </p:pic>
    </p:spTree>
    <p:extLst>
      <p:ext uri="{BB962C8B-B14F-4D97-AF65-F5344CB8AC3E}">
        <p14:creationId xmlns:p14="http://schemas.microsoft.com/office/powerpoint/2010/main" val="2414552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dirty="0">
                <a:latin typeface="JetBrains Mono Medium" panose="020B0604020202020204" charset="0"/>
                <a:ea typeface="JetBrains Mono Medium" panose="020B0604020202020204" charset="0"/>
                <a:cs typeface="JetBrains Mono Medium" panose="020B0604020202020204" charset="0"/>
              </a:rPr>
              <a:t>СЗИ </a:t>
            </a:r>
            <a:r>
              <a:rPr lang="en-US" sz="2800" dirty="0">
                <a:latin typeface="JetBrains Mono Medium" panose="020B0604020202020204" charset="0"/>
                <a:ea typeface="JetBrains Mono Medium" panose="020B0604020202020204" charset="0"/>
                <a:cs typeface="JetBrains Mono Medium" panose="020B0604020202020204" charset="0"/>
              </a:rPr>
              <a:t>Astra Linux</a:t>
            </a:r>
            <a:endParaRPr lang="ru-RU" sz="2800" dirty="0">
              <a:latin typeface="JetBrains Mono Medium" panose="020B0604020202020204" charset="0"/>
              <a:ea typeface="JetBrains Mono Medium" panose="020B0604020202020204" charset="0"/>
              <a:cs typeface="JetBrains Mono Medium" panose="020B0604020202020204" charset="0"/>
            </a:endParaRPr>
          </a:p>
        </p:txBody>
      </p:sp>
      <p:pic>
        <p:nvPicPr>
          <p:cNvPr id="4" name="Рисунок 3"/>
          <p:cNvPicPr>
            <a:picLocks noChangeAspect="1"/>
          </p:cNvPicPr>
          <p:nvPr/>
        </p:nvPicPr>
        <p:blipFill>
          <a:blip r:embed="rId3"/>
          <a:stretch>
            <a:fillRect/>
          </a:stretch>
        </p:blipFill>
        <p:spPr>
          <a:xfrm>
            <a:off x="1587458" y="1930648"/>
            <a:ext cx="9017085" cy="2996705"/>
          </a:xfrm>
          <a:prstGeom prst="rect">
            <a:avLst/>
          </a:prstGeom>
        </p:spPr>
      </p:pic>
    </p:spTree>
    <p:extLst>
      <p:ext uri="{BB962C8B-B14F-4D97-AF65-F5344CB8AC3E}">
        <p14:creationId xmlns:p14="http://schemas.microsoft.com/office/powerpoint/2010/main" val="3944624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
            <a:ext cx="10515600" cy="978568"/>
          </a:xfrm>
        </p:spPr>
        <p:txBody>
          <a:bodyPr>
            <a:normAutofit/>
          </a:bodyPr>
          <a:lstStyle/>
          <a:p>
            <a:pPr algn="ctr"/>
            <a:r>
              <a:rPr lang="ru-RU" sz="2800" dirty="0">
                <a:latin typeface="JetBrains Mono Medium" panose="020B0604020202020204" charset="0"/>
                <a:ea typeface="JetBrains Mono Medium" panose="020B0604020202020204" charset="0"/>
                <a:cs typeface="JetBrains Mono Medium" panose="020B0604020202020204" charset="0"/>
              </a:rPr>
              <a:t>СЗИ </a:t>
            </a:r>
            <a:r>
              <a:rPr lang="en-US" sz="2800" dirty="0">
                <a:latin typeface="JetBrains Mono Medium" panose="020B0604020202020204" charset="0"/>
                <a:ea typeface="JetBrains Mono Medium" panose="020B0604020202020204" charset="0"/>
                <a:cs typeface="JetBrains Mono Medium" panose="020B0604020202020204" charset="0"/>
              </a:rPr>
              <a:t>Astra Linux</a:t>
            </a:r>
            <a:endParaRPr lang="ru-RU" sz="2800" dirty="0"/>
          </a:p>
        </p:txBody>
      </p:sp>
      <p:pic>
        <p:nvPicPr>
          <p:cNvPr id="3" name="Рисунок 2"/>
          <p:cNvPicPr>
            <a:picLocks noChangeAspect="1"/>
          </p:cNvPicPr>
          <p:nvPr/>
        </p:nvPicPr>
        <p:blipFill>
          <a:blip r:embed="rId2"/>
          <a:stretch>
            <a:fillRect/>
          </a:stretch>
        </p:blipFill>
        <p:spPr>
          <a:xfrm>
            <a:off x="1506220" y="906518"/>
            <a:ext cx="9179561" cy="5044965"/>
          </a:xfrm>
          <a:prstGeom prst="rect">
            <a:avLst/>
          </a:prstGeom>
        </p:spPr>
      </p:pic>
    </p:spTree>
    <p:extLst>
      <p:ext uri="{BB962C8B-B14F-4D97-AF65-F5344CB8AC3E}">
        <p14:creationId xmlns:p14="http://schemas.microsoft.com/office/powerpoint/2010/main" val="2941349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15600" cy="1325563"/>
          </a:xfrm>
        </p:spPr>
        <p:txBody>
          <a:bodyPr>
            <a:normAutofit/>
          </a:bodyPr>
          <a:lstStyle/>
          <a:p>
            <a:pPr algn="ctr"/>
            <a:r>
              <a:rPr lang="ru-RU" sz="2800" dirty="0">
                <a:latin typeface="JetBrains Mono Medium" panose="020B0604020202020204" charset="0"/>
                <a:ea typeface="JetBrains Mono Medium" panose="020B0604020202020204" charset="0"/>
                <a:cs typeface="JetBrains Mono Medium" panose="020B0604020202020204" charset="0"/>
              </a:rPr>
              <a:t>МРОСЛ ДП-модель </a:t>
            </a:r>
          </a:p>
        </p:txBody>
      </p:sp>
      <p:pic>
        <p:nvPicPr>
          <p:cNvPr id="3" name="Рисунок 2"/>
          <p:cNvPicPr>
            <a:picLocks noChangeAspect="1"/>
          </p:cNvPicPr>
          <p:nvPr/>
        </p:nvPicPr>
        <p:blipFill>
          <a:blip r:embed="rId3"/>
          <a:stretch>
            <a:fillRect/>
          </a:stretch>
        </p:blipFill>
        <p:spPr>
          <a:xfrm>
            <a:off x="2447416" y="1104576"/>
            <a:ext cx="7297168" cy="4648849"/>
          </a:xfrm>
          <a:prstGeom prst="rect">
            <a:avLst/>
          </a:prstGeom>
        </p:spPr>
      </p:pic>
    </p:spTree>
    <p:extLst>
      <p:ext uri="{BB962C8B-B14F-4D97-AF65-F5344CB8AC3E}">
        <p14:creationId xmlns:p14="http://schemas.microsoft.com/office/powerpoint/2010/main" val="229561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9569D92-C642-49DF-B122-1B34D48A8CF6}"/>
              </a:ext>
            </a:extLst>
          </p:cNvPr>
          <p:cNvSpPr>
            <a:spLocks noGrp="1"/>
          </p:cNvSpPr>
          <p:nvPr>
            <p:ph type="title"/>
          </p:nvPr>
        </p:nvSpPr>
        <p:spPr>
          <a:xfrm>
            <a:off x="838200" y="330079"/>
            <a:ext cx="10515600" cy="809625"/>
          </a:xfrm>
        </p:spPr>
        <p:txBody>
          <a:bodyPr>
            <a:normAutofit/>
          </a:bodyPr>
          <a:lstStyle/>
          <a:p>
            <a:pPr algn="ctr"/>
            <a:r>
              <a:rPr lang="ru-RU" sz="28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Процесс установки </a:t>
            </a:r>
            <a:r>
              <a:rPr lang="en-US" sz="28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rPr>
              <a:t>Astra Linux Common Edition</a:t>
            </a:r>
            <a:endParaRPr lang="ru-RU" sz="2800" dirty="0">
              <a:solidFill>
                <a:schemeClr val="bg1"/>
              </a:solidFill>
              <a:latin typeface="JetBrains Mono Medium" panose="02000009000000000000" pitchFamily="49" charset="0"/>
              <a:ea typeface="JetBrains Mono Medium" panose="02000009000000000000" pitchFamily="49" charset="0"/>
              <a:cs typeface="JetBrains Mono Medium" panose="02000009000000000000" pitchFamily="49" charset="0"/>
            </a:endParaRPr>
          </a:p>
        </p:txBody>
      </p:sp>
      <p:pic>
        <p:nvPicPr>
          <p:cNvPr id="3" name="Рисунок 2">
            <a:extLst>
              <a:ext uri="{FF2B5EF4-FFF2-40B4-BE49-F238E27FC236}">
                <a16:creationId xmlns:a16="http://schemas.microsoft.com/office/drawing/2014/main" id="{18132EE9-4AE2-4B2A-866F-C5D1572E2D27}"/>
              </a:ext>
            </a:extLst>
          </p:cNvPr>
          <p:cNvPicPr>
            <a:picLocks noChangeAspect="1"/>
          </p:cNvPicPr>
          <p:nvPr/>
        </p:nvPicPr>
        <p:blipFill>
          <a:blip r:embed="rId3"/>
          <a:stretch>
            <a:fillRect/>
          </a:stretch>
        </p:blipFill>
        <p:spPr>
          <a:xfrm>
            <a:off x="2773112" y="1458982"/>
            <a:ext cx="6645776" cy="5023333"/>
          </a:xfrm>
          <a:prstGeom prst="rect">
            <a:avLst/>
          </a:prstGeom>
        </p:spPr>
      </p:pic>
    </p:spTree>
    <p:extLst>
      <p:ext uri="{BB962C8B-B14F-4D97-AF65-F5344CB8AC3E}">
        <p14:creationId xmlns:p14="http://schemas.microsoft.com/office/powerpoint/2010/main" val="4167925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1">
  <a:themeElements>
    <a:clrScheme name="Другая 1">
      <a:dk1>
        <a:srgbClr val="FFFFF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A93F0189-354F-49FE-8EC7-A415F2B59358}" vid="{A593F3CA-1A4F-4F6B-AD68-8575266CF96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Тема1</Template>
  <TotalTime>2303</TotalTime>
  <Words>2698</Words>
  <Application>Microsoft Office PowerPoint</Application>
  <PresentationFormat>Широкоэкранный</PresentationFormat>
  <Paragraphs>223</Paragraphs>
  <Slides>42</Slides>
  <Notes>36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42</vt:i4>
      </vt:variant>
    </vt:vector>
  </HeadingPairs>
  <TitlesOfParts>
    <vt:vector size="48" baseType="lpstr">
      <vt:lpstr>JetBrains Mono Medium</vt:lpstr>
      <vt:lpstr>Calibri Light</vt:lpstr>
      <vt:lpstr>Calibri</vt:lpstr>
      <vt:lpstr>Arial</vt:lpstr>
      <vt:lpstr>Times New Roman</vt:lpstr>
      <vt:lpstr>Тема1</vt:lpstr>
      <vt:lpstr>Презентация PowerPoint</vt:lpstr>
      <vt:lpstr>Astra Linux Обзор защитных механизмов системы</vt:lpstr>
      <vt:lpstr>Презентация PowerPoint</vt:lpstr>
      <vt:lpstr>Презентация PowerPoint</vt:lpstr>
      <vt:lpstr>Чем отличаются версии Astra Linux</vt:lpstr>
      <vt:lpstr>СЗИ Astra Linux</vt:lpstr>
      <vt:lpstr>СЗИ Astra Linux</vt:lpstr>
      <vt:lpstr>МРОСЛ ДП-модель </vt:lpstr>
      <vt:lpstr>Процесс установки Astra Linux Common Edition</vt:lpstr>
      <vt:lpstr>Лицензионное соглашение</vt:lpstr>
      <vt:lpstr>Базовая настройка дистрибутива</vt:lpstr>
      <vt:lpstr>Выбор ядра</vt:lpstr>
      <vt:lpstr>Специфичные для Astra Linux настройки</vt:lpstr>
      <vt:lpstr>Окно входа</vt:lpstr>
      <vt:lpstr>Процесс установки Astra Linux Special Edition</vt:lpstr>
      <vt:lpstr>Выбор уровня защищенности ОС</vt:lpstr>
      <vt:lpstr>Дополнительные настройки</vt:lpstr>
      <vt:lpstr>Окно входа в систему</vt:lpstr>
      <vt:lpstr>Вход в систему</vt:lpstr>
      <vt:lpstr>Прямое сравнение</vt:lpstr>
      <vt:lpstr>apt update</vt:lpstr>
      <vt:lpstr>Сравнение релизов ОС</vt:lpstr>
      <vt:lpstr>Обнаруженные уязвимости в Astra Linux и как она справляется с ними</vt:lpstr>
      <vt:lpstr>Astra Linux Common Edition</vt:lpstr>
      <vt:lpstr>Dirty Pipe на Astra Linux Common Edition</vt:lpstr>
      <vt:lpstr>Презентация PowerPoint</vt:lpstr>
      <vt:lpstr>Структура Pipe в ядре Linux</vt:lpstr>
      <vt:lpstr>Dirty Pipe POC на Astra Linux Common Edition</vt:lpstr>
      <vt:lpstr>Живое демо на Astra Linux Common Edition</vt:lpstr>
      <vt:lpstr>Astra Linux Special Edition</vt:lpstr>
      <vt:lpstr>Как мандатный контроль целостности позволяет защитить данные</vt:lpstr>
      <vt:lpstr>Картинки всегда лучше объяснят суть</vt:lpstr>
      <vt:lpstr>А у нас Динамический контроль целостности – это раз!</vt:lpstr>
      <vt:lpstr>До</vt:lpstr>
      <vt:lpstr>После</vt:lpstr>
      <vt:lpstr>А у нас Регламентный контроль целостности – это два!</vt:lpstr>
      <vt:lpstr>PwnKit на Astra Linux Special Edition</vt:lpstr>
      <vt:lpstr>Презентация PowerPoint</vt:lpstr>
      <vt:lpstr>Презентация PowerPoint</vt:lpstr>
      <vt:lpstr>Dirty Pipe POC на Astra Linux Special Edition</vt:lpstr>
      <vt:lpstr>Живое демо на Astra Linux Common Edition</vt:lpstr>
      <vt:lpstr>Источники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Astra Linux Обзор защиты системы</dc:title>
  <dc:creator>Aleksey Kolesnikov</dc:creator>
  <cp:lastModifiedBy>Computer</cp:lastModifiedBy>
  <cp:revision>121</cp:revision>
  <dcterms:created xsi:type="dcterms:W3CDTF">2022-04-27T13:05:50Z</dcterms:created>
  <dcterms:modified xsi:type="dcterms:W3CDTF">2022-05-23T13:19:54Z</dcterms:modified>
</cp:coreProperties>
</file>